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8.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51"/>
  </p:notesMasterIdLst>
  <p:sldIdLst>
    <p:sldId id="319" r:id="rId4"/>
    <p:sldId id="320" r:id="rId5"/>
    <p:sldId id="267" r:id="rId6"/>
    <p:sldId id="322" r:id="rId7"/>
    <p:sldId id="268" r:id="rId8"/>
    <p:sldId id="266" r:id="rId9"/>
    <p:sldId id="295" r:id="rId10"/>
    <p:sldId id="290" r:id="rId11"/>
    <p:sldId id="289" r:id="rId12"/>
    <p:sldId id="318" r:id="rId13"/>
    <p:sldId id="317" r:id="rId14"/>
    <p:sldId id="301" r:id="rId15"/>
    <p:sldId id="274" r:id="rId16"/>
    <p:sldId id="306" r:id="rId17"/>
    <p:sldId id="276" r:id="rId18"/>
    <p:sldId id="307" r:id="rId19"/>
    <p:sldId id="297" r:id="rId20"/>
    <p:sldId id="303" r:id="rId21"/>
    <p:sldId id="304" r:id="rId22"/>
    <p:sldId id="308" r:id="rId23"/>
    <p:sldId id="277" r:id="rId24"/>
    <p:sldId id="299" r:id="rId25"/>
    <p:sldId id="259" r:id="rId26"/>
    <p:sldId id="325" r:id="rId27"/>
    <p:sldId id="283" r:id="rId28"/>
    <p:sldId id="262" r:id="rId29"/>
    <p:sldId id="326" r:id="rId30"/>
    <p:sldId id="292" r:id="rId31"/>
    <p:sldId id="315" r:id="rId32"/>
    <p:sldId id="323" r:id="rId33"/>
    <p:sldId id="324" r:id="rId34"/>
    <p:sldId id="305" r:id="rId35"/>
    <p:sldId id="296" r:id="rId36"/>
    <p:sldId id="264" r:id="rId37"/>
    <p:sldId id="278" r:id="rId38"/>
    <p:sldId id="312" r:id="rId39"/>
    <p:sldId id="258" r:id="rId40"/>
    <p:sldId id="257" r:id="rId41"/>
    <p:sldId id="287" r:id="rId42"/>
    <p:sldId id="316" r:id="rId43"/>
    <p:sldId id="275" r:id="rId44"/>
    <p:sldId id="314" r:id="rId45"/>
    <p:sldId id="300" r:id="rId46"/>
    <p:sldId id="313" r:id="rId47"/>
    <p:sldId id="279" r:id="rId48"/>
    <p:sldId id="302" r:id="rId49"/>
    <p:sldId id="282" r:id="rId50"/>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C8ED"/>
    <a:srgbClr val="55D3F1"/>
    <a:srgbClr val="70BC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62" autoAdjust="0"/>
    <p:restoredTop sz="94660"/>
  </p:normalViewPr>
  <p:slideViewPr>
    <p:cSldViewPr snapToGrid="0">
      <p:cViewPr varScale="1">
        <p:scale>
          <a:sx n="107" d="100"/>
          <a:sy n="107" d="100"/>
        </p:scale>
        <p:origin x="3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D:\Mes%20documents\a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Types de projets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Feuil2!$A$1:$I$1</c:f>
              <c:strCache>
                <c:ptCount val="9"/>
                <c:pt idx="0">
                  <c:v>Arts (scénographie, création…)</c:v>
                </c:pt>
                <c:pt idx="1">
                  <c:v>Conférence</c:v>
                </c:pt>
                <c:pt idx="2">
                  <c:v>Ateliers photos</c:v>
                </c:pt>
                <c:pt idx="3">
                  <c:v>Site web</c:v>
                </c:pt>
                <c:pt idx="4">
                  <c:v>Education au numérique</c:v>
                </c:pt>
                <c:pt idx="5">
                  <c:v>Fablab</c:v>
                </c:pt>
                <c:pt idx="6">
                  <c:v>Podcast et Radio, projets audio</c:v>
                </c:pt>
                <c:pt idx="7">
                  <c:v>Création et éducation audiovisuel</c:v>
                </c:pt>
                <c:pt idx="8">
                  <c:v>Education lecture</c:v>
                </c:pt>
              </c:strCache>
            </c:strRef>
          </c:cat>
          <c:val>
            <c:numRef>
              <c:f>Feuil2!$A$2:$I$2</c:f>
              <c:numCache>
                <c:formatCode>General</c:formatCode>
                <c:ptCount val="9"/>
                <c:pt idx="0">
                  <c:v>2</c:v>
                </c:pt>
                <c:pt idx="1">
                  <c:v>1</c:v>
                </c:pt>
                <c:pt idx="2">
                  <c:v>2</c:v>
                </c:pt>
                <c:pt idx="3">
                  <c:v>3</c:v>
                </c:pt>
                <c:pt idx="4">
                  <c:v>6</c:v>
                </c:pt>
                <c:pt idx="5">
                  <c:v>6</c:v>
                </c:pt>
                <c:pt idx="6">
                  <c:v>11</c:v>
                </c:pt>
                <c:pt idx="7">
                  <c:v>10</c:v>
                </c:pt>
                <c:pt idx="8">
                  <c:v>1</c:v>
                </c:pt>
              </c:numCache>
            </c:numRef>
          </c:val>
          <c:extLst>
            <c:ext xmlns:c16="http://schemas.microsoft.com/office/drawing/2014/chart" uri="{C3380CC4-5D6E-409C-BE32-E72D297353CC}">
              <c16:uniqueId val="{00000000-2010-41AB-BE18-27F42C684831}"/>
            </c:ext>
          </c:extLst>
        </c:ser>
        <c:dLbls>
          <c:showLegendKey val="0"/>
          <c:showVal val="0"/>
          <c:showCatName val="0"/>
          <c:showSerName val="0"/>
          <c:showPercent val="0"/>
          <c:showBubbleSize val="0"/>
        </c:dLbls>
        <c:gapWidth val="182"/>
        <c:axId val="422814920"/>
        <c:axId val="422817216"/>
      </c:barChart>
      <c:catAx>
        <c:axId val="422814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2817216"/>
        <c:crosses val="autoZero"/>
        <c:auto val="1"/>
        <c:lblAlgn val="ctr"/>
        <c:lblOffset val="100"/>
        <c:noMultiLvlLbl val="0"/>
      </c:catAx>
      <c:valAx>
        <c:axId val="422817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2814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Publics visés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Feuil2!$A$25:$H$25</c:f>
              <c:strCache>
                <c:ptCount val="8"/>
                <c:pt idx="0">
                  <c:v>tout public</c:v>
                </c:pt>
                <c:pt idx="1">
                  <c:v>personnel, bénévoles, adhérents</c:v>
                </c:pt>
                <c:pt idx="2">
                  <c:v>jeunes - 18 ans</c:v>
                </c:pt>
                <c:pt idx="3">
                  <c:v>personnes âgées</c:v>
                </c:pt>
                <c:pt idx="4">
                  <c:v>parents</c:v>
                </c:pt>
                <c:pt idx="5">
                  <c:v>personnes porteuses d'un handicap</c:v>
                </c:pt>
                <c:pt idx="6">
                  <c:v>CCAS et public en grande précarité</c:v>
                </c:pt>
                <c:pt idx="7">
                  <c:v>Professionnels</c:v>
                </c:pt>
              </c:strCache>
            </c:strRef>
          </c:cat>
          <c:val>
            <c:numRef>
              <c:f>Feuil2!$A$26:$H$26</c:f>
              <c:numCache>
                <c:formatCode>General</c:formatCode>
                <c:ptCount val="8"/>
                <c:pt idx="0">
                  <c:v>18</c:v>
                </c:pt>
                <c:pt idx="1">
                  <c:v>4</c:v>
                </c:pt>
                <c:pt idx="2">
                  <c:v>18</c:v>
                </c:pt>
                <c:pt idx="3">
                  <c:v>2</c:v>
                </c:pt>
                <c:pt idx="4">
                  <c:v>2</c:v>
                </c:pt>
                <c:pt idx="5">
                  <c:v>3</c:v>
                </c:pt>
                <c:pt idx="6">
                  <c:v>3</c:v>
                </c:pt>
                <c:pt idx="7">
                  <c:v>3</c:v>
                </c:pt>
              </c:numCache>
            </c:numRef>
          </c:val>
          <c:extLst>
            <c:ext xmlns:c16="http://schemas.microsoft.com/office/drawing/2014/chart" uri="{C3380CC4-5D6E-409C-BE32-E72D297353CC}">
              <c16:uniqueId val="{00000000-EA1E-465F-B2E5-3BF0E337193D}"/>
            </c:ext>
          </c:extLst>
        </c:ser>
        <c:dLbls>
          <c:showLegendKey val="0"/>
          <c:showVal val="0"/>
          <c:showCatName val="0"/>
          <c:showSerName val="0"/>
          <c:showPercent val="0"/>
          <c:showBubbleSize val="0"/>
        </c:dLbls>
        <c:gapWidth val="182"/>
        <c:axId val="337152488"/>
        <c:axId val="337149208"/>
      </c:barChart>
      <c:catAx>
        <c:axId val="337152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7149208"/>
        <c:crosses val="autoZero"/>
        <c:auto val="1"/>
        <c:lblAlgn val="ctr"/>
        <c:lblOffset val="100"/>
        <c:noMultiLvlLbl val="0"/>
      </c:catAx>
      <c:valAx>
        <c:axId val="337149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7152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FB678BF-69F6-45F0-927D-7DD3EB6BCC61}" type="datetimeFigureOut">
              <a:rPr lang="fr-FR" smtClean="0"/>
              <a:t>26/11/2024</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19F85D9-17C5-4A1D-AB79-9F8B24D68664}" type="slidenum">
              <a:rPr lang="fr-FR" smtClean="0"/>
              <a:t>‹N°›</a:t>
            </a:fld>
            <a:endParaRPr lang="fr-FR"/>
          </a:p>
        </p:txBody>
      </p:sp>
    </p:spTree>
    <p:extLst>
      <p:ext uri="{BB962C8B-B14F-4D97-AF65-F5344CB8AC3E}">
        <p14:creationId xmlns:p14="http://schemas.microsoft.com/office/powerpoint/2010/main" val="236409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88BFEBBB-2C0E-4999-A6B5-0448CD163908}" type="slidenum">
              <a:pPr algn="r" defTabSz="837865" hangingPunct="0">
                <a:defRPr sz="1800" b="0" i="0" u="none" strike="noStrike" kern="0" cap="none" spc="0" baseline="0">
                  <a:solidFill>
                    <a:srgbClr val="000000"/>
                  </a:solidFill>
                  <a:uFillTx/>
                </a:defRPr>
              </a:pPr>
              <a:t>2</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9790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AB1563DF-2A34-4F1A-8957-8CACFDC2542A}" type="slidenum">
              <a:pPr algn="r" defTabSz="837865" hangingPunct="0">
                <a:defRPr sz="1800" b="0" i="0" u="none" strike="noStrike" kern="0" cap="none" spc="0" baseline="0">
                  <a:solidFill>
                    <a:srgbClr val="000000"/>
                  </a:solidFill>
                  <a:uFillTx/>
                </a:defRPr>
              </a:pPr>
              <a:t>16</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41070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8503CCF5-93A1-4FE9-8DBB-FD8A17612D1C}" type="slidenum">
              <a:pPr algn="r" defTabSz="837865" hangingPunct="0">
                <a:defRPr sz="1800" b="0" i="0" u="none" strike="noStrike" kern="0" cap="none" spc="0" baseline="0">
                  <a:solidFill>
                    <a:srgbClr val="000000"/>
                  </a:solidFill>
                  <a:uFillTx/>
                </a:defRPr>
              </a:pPr>
              <a:t>17</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r>
              <a:rPr lang="fr-FR" dirty="0" err="1" smtClean="0"/>
              <a:t>Arduino</a:t>
            </a:r>
            <a:r>
              <a:rPr lang="fr-FR" dirty="0" smtClean="0"/>
              <a:t> </a:t>
            </a:r>
            <a:r>
              <a:rPr lang="fr-FR" dirty="0" err="1" smtClean="0"/>
              <a:t>uno</a:t>
            </a:r>
            <a:r>
              <a:rPr lang="fr-FR" dirty="0" smtClean="0"/>
              <a:t> ajoutés à la place de l’imprimante</a:t>
            </a:r>
            <a:endParaRPr lang="fr-FR" dirty="0"/>
          </a:p>
        </p:txBody>
      </p:sp>
    </p:spTree>
    <p:extLst>
      <p:ext uri="{BB962C8B-B14F-4D97-AF65-F5344CB8AC3E}">
        <p14:creationId xmlns:p14="http://schemas.microsoft.com/office/powerpoint/2010/main" val="333212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6D498664-BC9F-408E-BE52-8BC791701302}" type="slidenum">
              <a:pPr algn="r" defTabSz="837865" hangingPunct="0">
                <a:defRPr sz="1800" b="0" i="0" u="none" strike="noStrike" kern="0" cap="none" spc="0" baseline="0">
                  <a:solidFill>
                    <a:srgbClr val="000000"/>
                  </a:solidFill>
                  <a:uFillTx/>
                </a:defRPr>
              </a:pPr>
              <a:t>18</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664155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54A9FEC2-B133-4944-8750-C185FF939DBA}" type="slidenum">
              <a:pPr algn="r" defTabSz="837865" hangingPunct="0">
                <a:defRPr sz="1800" b="0" i="0" u="none" strike="noStrike" kern="0" cap="none" spc="0" baseline="0">
                  <a:solidFill>
                    <a:srgbClr val="000000"/>
                  </a:solidFill>
                  <a:uFillTx/>
                </a:defRPr>
              </a:pPr>
              <a:t>19</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182228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CC842D3D-A58D-4AB7-ABD6-3C32F004DB3F}" type="slidenum">
              <a:pPr algn="r" defTabSz="837865" hangingPunct="0">
                <a:defRPr sz="1800" b="0" i="0" u="none" strike="noStrike" kern="0" cap="none" spc="0" baseline="0">
                  <a:solidFill>
                    <a:srgbClr val="000000"/>
                  </a:solidFill>
                  <a:uFillTx/>
                </a:defRPr>
              </a:pPr>
              <a:t>20</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107130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54B57DF9-319D-41F9-98DA-CF9ECC990E98}" type="slidenum">
              <a:pPr algn="r" defTabSz="837865" hangingPunct="0">
                <a:defRPr sz="1800" b="0" i="0" u="none" strike="noStrike" kern="0" cap="none" spc="0" baseline="0">
                  <a:solidFill>
                    <a:srgbClr val="000000"/>
                  </a:solidFill>
                  <a:uFillTx/>
                </a:defRPr>
              </a:pPr>
              <a:t>22</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399788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2D03609-847A-4F57-B702-7F6834E94157}" type="slidenum">
              <a:rPr kumimoji="0" lang="fr-FR" sz="1400" b="0" i="0" u="none" strike="noStrike" kern="1200" cap="none" spc="0" normalizeH="0" baseline="0" noProof="0">
                <a:ln>
                  <a:noFill/>
                </a:ln>
                <a:solidFill>
                  <a:srgbClr val="FFFFFF"/>
                </a:solidFill>
                <a:effectLst/>
                <a:uLnTx/>
                <a:uFillTx/>
                <a:latin typeface="Liberation Sans"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fr-FR" sz="1400" b="0" i="0" u="none" strike="noStrike" kern="1200" cap="none" spc="0" normalizeH="0" baseline="0" noProof="0">
              <a:ln>
                <a:noFill/>
              </a:ln>
              <a:solidFill>
                <a:srgbClr val="FFFFFF"/>
              </a:solidFill>
              <a:effectLst/>
              <a:uLnTx/>
              <a:uFillTx/>
              <a:latin typeface="Liberation Sans" pitchFamily="18"/>
              <a:cs typeface="Tahoma" pitchFamily="2"/>
            </a:endParaRPr>
          </a:p>
        </p:txBody>
      </p:sp>
      <p:sp>
        <p:nvSpPr>
          <p:cNvPr id="2" name="Espace réservé de l'image des diapositives 1"/>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 2"/>
          <p:cNvSpPr txBox="1">
            <a:spLocks noGrp="1"/>
          </p:cNvSpPr>
          <p:nvPr>
            <p:ph type="body" sz="quarter" idx="1"/>
          </p:nvPr>
        </p:nvSpPr>
        <p:spPr/>
        <p:txBody>
          <a:bodyPr vert="horz">
            <a:spAutoFit/>
          </a:bodyPr>
          <a:lstStyle/>
          <a:p>
            <a:endParaRPr lang="fr-FR"/>
          </a:p>
        </p:txBody>
      </p:sp>
    </p:spTree>
    <p:extLst>
      <p:ext uri="{BB962C8B-B14F-4D97-AF65-F5344CB8AC3E}">
        <p14:creationId xmlns:p14="http://schemas.microsoft.com/office/powerpoint/2010/main" val="226668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8729E5CE-F629-409D-9D26-BE273A473A18}" type="slidenum">
              <a:pPr algn="r" defTabSz="837865" hangingPunct="0">
                <a:defRPr sz="1800" b="0" i="0" u="none" strike="noStrike" kern="0" cap="none" spc="0" baseline="0">
                  <a:solidFill>
                    <a:srgbClr val="000000"/>
                  </a:solidFill>
                  <a:uFillTx/>
                </a:defRPr>
              </a:pPr>
              <a:t>30</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821513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753DF56B-39A6-4B45-824E-D0C4BB6E84F5}" type="slidenum">
              <a:pPr algn="r" defTabSz="837865" hangingPunct="0">
                <a:defRPr sz="1800" b="0" i="0" u="none" strike="noStrike" kern="0" cap="none" spc="0" baseline="0">
                  <a:solidFill>
                    <a:srgbClr val="000000"/>
                  </a:solidFill>
                  <a:uFillTx/>
                </a:defRPr>
              </a:pPr>
              <a:t>31</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06945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4D377317-B8CA-47C5-A34B-BAF85B858D08}" type="slidenum">
              <a:pPr algn="r" defTabSz="837865" hangingPunct="0">
                <a:defRPr sz="1800" b="0" i="0" u="none" strike="noStrike" kern="0" cap="none" spc="0" baseline="0">
                  <a:solidFill>
                    <a:srgbClr val="000000"/>
                  </a:solidFill>
                  <a:uFillTx/>
                </a:defRPr>
              </a:pPr>
              <a:t>32</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38900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88BFEBBB-2C0E-4999-A6B5-0448CD163908}" type="slidenum">
              <a:pPr algn="r" defTabSz="837865" hangingPunct="0">
                <a:defRPr sz="1800" b="0" i="0" u="none" strike="noStrike" kern="0" cap="none" spc="0" baseline="0">
                  <a:solidFill>
                    <a:srgbClr val="000000"/>
                  </a:solidFill>
                  <a:uFillTx/>
                </a:defRPr>
              </a:pPr>
              <a:t>4</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045520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97B6C2FE-F983-4187-AA48-7FE599E67458}" type="slidenum">
              <a:pPr algn="r" defTabSz="837865" hangingPunct="0">
                <a:defRPr sz="1800" b="0" i="0" u="none" strike="noStrike" kern="0" cap="none" spc="0" baseline="0">
                  <a:solidFill>
                    <a:srgbClr val="000000"/>
                  </a:solidFill>
                  <a:uFillTx/>
                </a:defRPr>
              </a:pPr>
              <a:t>33</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4163833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D0A0C355-BBBB-4F19-99FC-F85DB70EB2F0}" type="slidenum">
              <a:pPr algn="r" defTabSz="837865" hangingPunct="0">
                <a:defRPr sz="1800" b="0" i="0" u="none" strike="noStrike" kern="0" cap="none" spc="0" baseline="0">
                  <a:solidFill>
                    <a:srgbClr val="000000"/>
                  </a:solidFill>
                  <a:uFillTx/>
                </a:defRPr>
              </a:pPr>
              <a:t>36</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83108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9F85D9-17C5-4A1D-AB79-9F8B24D68664}" type="slidenum">
              <a:rPr lang="fr-FR" smtClean="0"/>
              <a:t>39</a:t>
            </a:fld>
            <a:endParaRPr lang="fr-FR"/>
          </a:p>
        </p:txBody>
      </p:sp>
    </p:spTree>
    <p:extLst>
      <p:ext uri="{BB962C8B-B14F-4D97-AF65-F5344CB8AC3E}">
        <p14:creationId xmlns:p14="http://schemas.microsoft.com/office/powerpoint/2010/main" val="786393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E4528585-52C0-4EC9-BB16-372E8D6401E6}" type="slidenum">
              <a:pPr algn="r" defTabSz="837865" hangingPunct="0">
                <a:defRPr sz="1800" b="0" i="0" u="none" strike="noStrike" kern="0" cap="none" spc="0" baseline="0">
                  <a:solidFill>
                    <a:srgbClr val="000000"/>
                  </a:solidFill>
                  <a:uFillTx/>
                </a:defRPr>
              </a:pPr>
              <a:t>40</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86170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marL="0" marR="0" lvl="0" indent="0" algn="r" defTabSz="837865"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D2BC21D6-18DF-478F-B4C5-69363D0BD4D7}"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837865"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42</a:t>
            </a:fld>
            <a:endParaRPr kumimoji="0" lang="fr-FR" sz="1300" b="0" i="0" u="none" strike="noStrike" kern="0" cap="none" spc="0" normalizeH="0" baseline="0" noProof="0">
              <a:ln>
                <a:noFill/>
              </a:ln>
              <a:solidFill>
                <a:srgbClr val="000000"/>
              </a:solidFill>
              <a:effectLst/>
              <a:uLnTx/>
              <a:uFillTx/>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792935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marL="0" marR="0" lvl="0" indent="0" algn="r" defTabSz="837865"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D2BC21D6-18DF-478F-B4C5-69363D0BD4D7}"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837865"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43</a:t>
            </a:fld>
            <a:endParaRPr kumimoji="0" lang="fr-FR" sz="1300" b="0" i="0" u="none" strike="noStrike" kern="0" cap="none" spc="0" normalizeH="0" baseline="0" noProof="0">
              <a:ln>
                <a:noFill/>
              </a:ln>
              <a:solidFill>
                <a:srgbClr val="000000"/>
              </a:solidFill>
              <a:effectLst/>
              <a:uLnTx/>
              <a:uFillTx/>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35306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12A56060-4059-4854-A21A-1A4060D6A024}" type="slidenum">
              <a:pPr algn="r" defTabSz="837865" hangingPunct="0">
                <a:defRPr sz="1800" b="0" i="0" u="none" strike="noStrike" kern="0" cap="none" spc="0" baseline="0">
                  <a:solidFill>
                    <a:srgbClr val="000000"/>
                  </a:solidFill>
                  <a:uFillTx/>
                </a:defRPr>
              </a:pPr>
              <a:t>44</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pPr lvl="0"/>
            <a:r>
              <a:rPr lang="fr-FR"/>
              <a:t>Pk système visio à 0</a:t>
            </a:r>
          </a:p>
        </p:txBody>
      </p:sp>
    </p:spTree>
    <p:extLst>
      <p:ext uri="{BB962C8B-B14F-4D97-AF65-F5344CB8AC3E}">
        <p14:creationId xmlns:p14="http://schemas.microsoft.com/office/powerpoint/2010/main" val="1561423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21F3FC34-B15F-40B0-9B0D-E59A2251C435}" type="slidenum">
              <a:pPr algn="r" defTabSz="837865" hangingPunct="0">
                <a:defRPr sz="1800" b="0" i="0" u="none" strike="noStrike" kern="0" cap="none" spc="0" baseline="0">
                  <a:solidFill>
                    <a:srgbClr val="000000"/>
                  </a:solidFill>
                  <a:uFillTx/>
                </a:defRPr>
              </a:pPr>
              <a:t>46</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92093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348C4A33-ECBD-48EC-917D-7ACFB24DA363}" type="slidenum">
              <a:pPr algn="r" defTabSz="837865" hangingPunct="0">
                <a:defRPr sz="1800" b="0" i="0" u="none" strike="noStrike" kern="0" cap="none" spc="0" baseline="0">
                  <a:solidFill>
                    <a:srgbClr val="000000"/>
                  </a:solidFill>
                  <a:uFillTx/>
                </a:defRPr>
              </a:pPr>
              <a:t>7</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71345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9c40d9f9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d9c40d9f9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48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42e3e7c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42e3e7c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21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14CE81D6-0E03-460F-942A-222505440910}" type="slidenum">
              <a:pPr algn="r" defTabSz="837865" hangingPunct="0">
                <a:defRPr sz="1800" b="0" i="0" u="none" strike="noStrike" kern="0" cap="none" spc="0" baseline="0">
                  <a:solidFill>
                    <a:srgbClr val="000000"/>
                  </a:solidFill>
                  <a:uFillTx/>
                </a:defRPr>
              </a:pPr>
              <a:t>10</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46237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3E53-2B3E-C677-108F-8F4771E7BF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6FE422-5107-33DD-6165-A847542AC1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6088E0-BC4E-1290-9809-32521AC402A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394E094-A591-3DF0-30A7-068F0BDD3762}"/>
              </a:ext>
            </a:extLst>
          </p:cNvPr>
          <p:cNvSpPr>
            <a:spLocks noGrp="1"/>
          </p:cNvSpPr>
          <p:nvPr>
            <p:ph type="sldNum" sz="quarter" idx="5"/>
          </p:nvPr>
        </p:nvSpPr>
        <p:spPr/>
        <p:txBody>
          <a:bodyPr/>
          <a:lstStyle/>
          <a:p>
            <a:fld id="{2F4DD8E3-F0E4-4D3A-8493-29D44CAFD159}" type="slidenum">
              <a:rPr lang="fr-FR" smtClean="0"/>
              <a:t>11</a:t>
            </a:fld>
            <a:endParaRPr lang="fr-FR"/>
          </a:p>
        </p:txBody>
      </p:sp>
    </p:spTree>
    <p:extLst>
      <p:ext uri="{BB962C8B-B14F-4D97-AF65-F5344CB8AC3E}">
        <p14:creationId xmlns:p14="http://schemas.microsoft.com/office/powerpoint/2010/main" val="359866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8556D067-4DCA-4E73-A51F-CDEBBD461D33}" type="slidenum">
              <a:pPr algn="r" defTabSz="837865" hangingPunct="0">
                <a:defRPr sz="1800" b="0" i="0" u="none" strike="noStrike" kern="0" cap="none" spc="0" baseline="0">
                  <a:solidFill>
                    <a:srgbClr val="000000"/>
                  </a:solidFill>
                  <a:uFillTx/>
                </a:defRPr>
              </a:pPr>
              <a:t>12</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363520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3847651" y="9430473"/>
            <a:ext cx="2949998" cy="496004"/>
          </a:xfrm>
          <a:prstGeom prst="rect">
            <a:avLst/>
          </a:prstGeom>
          <a:noFill/>
          <a:ln cap="flat">
            <a:noFill/>
          </a:ln>
        </p:spPr>
        <p:txBody>
          <a:bodyPr vert="horz" wrap="square" lIns="0" tIns="0" rIns="0" bIns="0" anchor="b" anchorCtr="0" compatLnSpc="1">
            <a:noAutofit/>
          </a:bodyPr>
          <a:lstStyle/>
          <a:p>
            <a:pPr algn="r" defTabSz="837865" hangingPunct="0">
              <a:defRPr sz="1800" b="0" i="0" u="none" strike="noStrike" kern="0" cap="none" spc="0" baseline="0">
                <a:solidFill>
                  <a:srgbClr val="000000"/>
                </a:solidFill>
                <a:uFillTx/>
              </a:defRPr>
            </a:pPr>
            <a:fld id="{3A2D49F0-AC16-40AC-AA97-6CAFF879C44F}" type="slidenum">
              <a:pPr algn="r" defTabSz="837865" hangingPunct="0">
                <a:defRPr sz="1800" b="0" i="0" u="none" strike="noStrike" kern="0" cap="none" spc="0" baseline="0">
                  <a:solidFill>
                    <a:srgbClr val="000000"/>
                  </a:solidFill>
                  <a:uFillTx/>
                </a:defRPr>
              </a:pPr>
              <a:t>14</a:t>
            </a:fld>
            <a:endParaRPr lang="fr-FR" sz="1300">
              <a:solidFill>
                <a:srgbClr val="000000"/>
              </a:solidFill>
              <a:latin typeface="Liberation Serif" pitchFamily="18"/>
              <a:ea typeface="Segoe UI" pitchFamily="2"/>
              <a:cs typeface="Tahoma" pitchFamily="2"/>
            </a:endParaRPr>
          </a:p>
        </p:txBody>
      </p:sp>
      <p:sp>
        <p:nvSpPr>
          <p:cNvPr id="3" name="Espace réservé de l'image des diapositives 1"/>
          <p:cNvSpPr>
            <a:spLocks noGrp="1" noRot="1" noChangeAspect="1"/>
          </p:cNvSpPr>
          <p:nvPr>
            <p:ph type="sldImg"/>
          </p:nvPr>
        </p:nvSpPr>
        <p:spPr>
          <a:xfrm>
            <a:off x="90488" y="754063"/>
            <a:ext cx="6616700" cy="3722687"/>
          </a:xfrm>
          <a:solidFill>
            <a:srgbClr val="729FCF"/>
          </a:solidFill>
          <a:ln w="25402">
            <a:solidFill>
              <a:srgbClr val="3465A4"/>
            </a:solidFill>
            <a:prstDash val="solid"/>
          </a:ln>
        </p:spPr>
      </p:sp>
      <p:sp>
        <p:nvSpPr>
          <p:cNvPr id="4" name="Espace réservé des not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91333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143730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3357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325733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Rectangle 6"/>
          <p:cNvSpPr/>
          <p:nvPr/>
        </p:nvSpPr>
        <p:spPr>
          <a:xfrm>
            <a:off x="1" y="6400796"/>
            <a:ext cx="12192005" cy="457204"/>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7"/>
          <p:cNvSpPr/>
          <p:nvPr/>
        </p:nvSpPr>
        <p:spPr>
          <a:xfrm>
            <a:off x="1" y="6334311"/>
            <a:ext cx="12192005" cy="66485"/>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Title 1"/>
          <p:cNvSpPr txBox="1">
            <a:spLocks noGrp="1"/>
          </p:cNvSpPr>
          <p:nvPr>
            <p:ph type="ctrTitle"/>
          </p:nvPr>
        </p:nvSpPr>
        <p:spPr>
          <a:xfrm>
            <a:off x="1097283" y="758955"/>
            <a:ext cx="10058397" cy="3566156"/>
          </a:xfrm>
        </p:spPr>
        <p:txBody>
          <a:bodyPr/>
          <a:lstStyle>
            <a:lvl1pPr>
              <a:defRPr sz="7999">
                <a:solidFill>
                  <a:srgbClr val="262626"/>
                </a:solidFill>
              </a:defRPr>
            </a:lvl1pPr>
          </a:lstStyle>
          <a:p>
            <a:pPr lvl="0"/>
            <a:r>
              <a:rPr lang="fr-FR"/>
              <a:t>Modifiez le style du titre</a:t>
            </a:r>
            <a:endParaRPr lang="en-US"/>
          </a:p>
        </p:txBody>
      </p:sp>
      <p:sp>
        <p:nvSpPr>
          <p:cNvPr id="5" name="Subtitle 2"/>
          <p:cNvSpPr txBox="1">
            <a:spLocks noGrp="1"/>
          </p:cNvSpPr>
          <p:nvPr>
            <p:ph type="subTitle" idx="1"/>
          </p:nvPr>
        </p:nvSpPr>
        <p:spPr>
          <a:xfrm>
            <a:off x="1100047" y="4455617"/>
            <a:ext cx="10058397" cy="1143005"/>
          </a:xfrm>
        </p:spPr>
        <p:txBody>
          <a:bodyPr lIns="91440" rIns="91440"/>
          <a:lstStyle>
            <a:lvl1pPr marL="0" indent="0">
              <a:buNone/>
              <a:defRPr sz="2399" cap="all" spc="200">
                <a:solidFill>
                  <a:srgbClr val="344068"/>
                </a:solidFill>
                <a:latin typeface="Calibri Light"/>
              </a:defRPr>
            </a:lvl1pPr>
          </a:lstStyle>
          <a:p>
            <a:pPr lvl="0"/>
            <a:r>
              <a:rPr lang="fr-FR"/>
              <a:t>Modifier le style des sous-titres du masque</a:t>
            </a:r>
            <a:endParaRPr lang="en-US"/>
          </a:p>
        </p:txBody>
      </p:sp>
      <p:sp>
        <p:nvSpPr>
          <p:cNvPr id="6" name="Date Placeholder 3"/>
          <p:cNvSpPr txBox="1">
            <a:spLocks noGrp="1"/>
          </p:cNvSpPr>
          <p:nvPr>
            <p:ph type="dt" sz="half" idx="7"/>
          </p:nvPr>
        </p:nvSpPr>
        <p:spPr/>
        <p:txBody>
          <a:bodyPr/>
          <a:lstStyle>
            <a:lvl1pPr>
              <a:defRPr/>
            </a:lvl1pPr>
          </a:lstStyle>
          <a:p>
            <a:pPr lvl="0"/>
            <a:endParaRPr lang="fr-FR"/>
          </a:p>
        </p:txBody>
      </p:sp>
      <p:sp>
        <p:nvSpPr>
          <p:cNvPr id="7" name="Footer Placeholder 4"/>
          <p:cNvSpPr txBox="1">
            <a:spLocks noGrp="1"/>
          </p:cNvSpPr>
          <p:nvPr>
            <p:ph type="ftr" sz="quarter" idx="9"/>
          </p:nvPr>
        </p:nvSpPr>
        <p:spPr/>
        <p:txBody>
          <a:bodyPr/>
          <a:lstStyle>
            <a:lvl1pPr>
              <a:defRPr/>
            </a:lvl1pPr>
          </a:lstStyle>
          <a:p>
            <a:pPr lvl="0"/>
            <a:endParaRPr lang="fr-FR"/>
          </a:p>
        </p:txBody>
      </p:sp>
      <p:sp>
        <p:nvSpPr>
          <p:cNvPr id="8" name="Slide Number Placeholder 5"/>
          <p:cNvSpPr txBox="1">
            <a:spLocks noGrp="1"/>
          </p:cNvSpPr>
          <p:nvPr>
            <p:ph type="sldNum" sz="quarter" idx="8"/>
          </p:nvPr>
        </p:nvSpPr>
        <p:spPr/>
        <p:txBody>
          <a:bodyPr/>
          <a:lstStyle>
            <a:lvl1pPr>
              <a:defRPr/>
            </a:lvl1pPr>
          </a:lstStyle>
          <a:p>
            <a:pPr lvl="0"/>
            <a:fld id="{02893273-537A-4648-875B-C57183CD04B5}" type="slidenum">
              <a:t>‹N°›</a:t>
            </a:fld>
            <a:endParaRPr lang="fr-FR"/>
          </a:p>
        </p:txBody>
      </p:sp>
      <p:cxnSp>
        <p:nvCxnSpPr>
          <p:cNvPr id="9" name="Straight Connector 8"/>
          <p:cNvCxnSpPr/>
          <p:nvPr/>
        </p:nvCxnSpPr>
        <p:spPr>
          <a:xfrm>
            <a:off x="1207654" y="4343403"/>
            <a:ext cx="9875523"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158008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txBox="1">
            <a:spLocks noGrp="1"/>
          </p:cNvSpPr>
          <p:nvPr>
            <p:ph type="dt" sz="half" idx="7"/>
          </p:nvPr>
        </p:nvSpPr>
        <p:spPr/>
        <p:txBody>
          <a:bodyPr/>
          <a:lstStyle>
            <a:lvl1pPr>
              <a:defRPr/>
            </a:lvl1pPr>
          </a:lstStyle>
          <a:p>
            <a:pPr lvl="0"/>
            <a:endParaRPr lang="fr-FR"/>
          </a:p>
        </p:txBody>
      </p:sp>
      <p:sp>
        <p:nvSpPr>
          <p:cNvPr id="5" name="Footer Placeholder 4"/>
          <p:cNvSpPr txBox="1">
            <a:spLocks noGrp="1"/>
          </p:cNvSpPr>
          <p:nvPr>
            <p:ph type="ftr" sz="quarter" idx="9"/>
          </p:nvPr>
        </p:nvSpPr>
        <p:spPr/>
        <p:txBody>
          <a:bodyPr/>
          <a:lstStyle>
            <a:lvl1pPr>
              <a:defRPr/>
            </a:lvl1pPr>
          </a:lstStyle>
          <a:p>
            <a:pPr lvl="0"/>
            <a:endParaRPr lang="fr-FR"/>
          </a:p>
        </p:txBody>
      </p:sp>
      <p:sp>
        <p:nvSpPr>
          <p:cNvPr id="6" name="Slide Number Placeholder 5"/>
          <p:cNvSpPr txBox="1">
            <a:spLocks noGrp="1"/>
          </p:cNvSpPr>
          <p:nvPr>
            <p:ph type="sldNum" sz="quarter" idx="8"/>
          </p:nvPr>
        </p:nvSpPr>
        <p:spPr/>
        <p:txBody>
          <a:bodyPr/>
          <a:lstStyle>
            <a:lvl1pPr>
              <a:defRPr/>
            </a:lvl1pPr>
          </a:lstStyle>
          <a:p>
            <a:pPr lvl="0"/>
            <a:fld id="{BC58B942-2C2E-4519-AA5E-6B6BA3FF810E}" type="slidenum">
              <a:t>‹N°›</a:t>
            </a:fld>
            <a:endParaRPr lang="fr-FR"/>
          </a:p>
        </p:txBody>
      </p:sp>
    </p:spTree>
    <p:extLst>
      <p:ext uri="{BB962C8B-B14F-4D97-AF65-F5344CB8AC3E}">
        <p14:creationId xmlns:p14="http://schemas.microsoft.com/office/powerpoint/2010/main" val="3609092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3174" y="6400796"/>
            <a:ext cx="12188819" cy="457204"/>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7"/>
          <p:cNvSpPr/>
          <p:nvPr/>
        </p:nvSpPr>
        <p:spPr>
          <a:xfrm>
            <a:off x="12" y="6334311"/>
            <a:ext cx="12188819" cy="64008"/>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1097283" y="758955"/>
            <a:ext cx="10058397" cy="3566156"/>
          </a:xfrm>
        </p:spPr>
        <p:txBody>
          <a:bodyPr/>
          <a:lstStyle>
            <a:lvl1pPr>
              <a:defRPr sz="7999">
                <a:solidFill>
                  <a:srgbClr val="262626"/>
                </a:solidFill>
              </a:defRPr>
            </a:lvl1pPr>
          </a:lstStyle>
          <a:p>
            <a:pPr lvl="0"/>
            <a:r>
              <a:rPr lang="fr-FR"/>
              <a:t>Modifiez le style du titre</a:t>
            </a:r>
            <a:endParaRPr lang="en-US"/>
          </a:p>
        </p:txBody>
      </p:sp>
      <p:sp>
        <p:nvSpPr>
          <p:cNvPr id="5" name="Text Placeholder 2"/>
          <p:cNvSpPr txBox="1">
            <a:spLocks noGrp="1"/>
          </p:cNvSpPr>
          <p:nvPr>
            <p:ph type="body" idx="1"/>
          </p:nvPr>
        </p:nvSpPr>
        <p:spPr>
          <a:xfrm>
            <a:off x="1097283" y="4453129"/>
            <a:ext cx="10058397" cy="1143005"/>
          </a:xfrm>
        </p:spPr>
        <p:txBody>
          <a:bodyPr lIns="91440" rIns="91440"/>
          <a:lstStyle>
            <a:lvl1pPr marL="0" indent="0">
              <a:buNone/>
              <a:defRPr sz="2399" cap="all" spc="200">
                <a:solidFill>
                  <a:srgbClr val="344068"/>
                </a:solidFill>
                <a:latin typeface="Calibri Light"/>
              </a:defRPr>
            </a:lvl1pPr>
          </a:lstStyle>
          <a:p>
            <a:pPr lvl="0"/>
            <a:r>
              <a:rPr lang="fr-FR"/>
              <a:t>Modifier les styles du texte du masque</a:t>
            </a:r>
          </a:p>
        </p:txBody>
      </p:sp>
      <p:sp>
        <p:nvSpPr>
          <p:cNvPr id="6" name="Date Placeholder 3"/>
          <p:cNvSpPr txBox="1">
            <a:spLocks noGrp="1"/>
          </p:cNvSpPr>
          <p:nvPr>
            <p:ph type="dt" sz="half" idx="7"/>
          </p:nvPr>
        </p:nvSpPr>
        <p:spPr/>
        <p:txBody>
          <a:bodyPr/>
          <a:lstStyle>
            <a:lvl1pPr>
              <a:defRPr/>
            </a:lvl1pPr>
          </a:lstStyle>
          <a:p>
            <a:pPr lvl="0"/>
            <a:endParaRPr lang="fr-FR"/>
          </a:p>
        </p:txBody>
      </p:sp>
      <p:sp>
        <p:nvSpPr>
          <p:cNvPr id="7" name="Footer Placeholder 4"/>
          <p:cNvSpPr txBox="1">
            <a:spLocks noGrp="1"/>
          </p:cNvSpPr>
          <p:nvPr>
            <p:ph type="ftr" sz="quarter" idx="9"/>
          </p:nvPr>
        </p:nvSpPr>
        <p:spPr/>
        <p:txBody>
          <a:bodyPr/>
          <a:lstStyle>
            <a:lvl1pPr>
              <a:defRPr/>
            </a:lvl1pPr>
          </a:lstStyle>
          <a:p>
            <a:pPr lvl="0"/>
            <a:endParaRPr lang="fr-FR"/>
          </a:p>
        </p:txBody>
      </p:sp>
      <p:sp>
        <p:nvSpPr>
          <p:cNvPr id="8" name="Slide Number Placeholder 5"/>
          <p:cNvSpPr txBox="1">
            <a:spLocks noGrp="1"/>
          </p:cNvSpPr>
          <p:nvPr>
            <p:ph type="sldNum" sz="quarter" idx="8"/>
          </p:nvPr>
        </p:nvSpPr>
        <p:spPr/>
        <p:txBody>
          <a:bodyPr/>
          <a:lstStyle>
            <a:lvl1pPr>
              <a:defRPr/>
            </a:lvl1pPr>
          </a:lstStyle>
          <a:p>
            <a:pPr lvl="0"/>
            <a:fld id="{056B2596-6628-4D69-BA58-C78613C60930}" type="slidenum">
              <a:t>‹N°›</a:t>
            </a:fld>
            <a:endParaRPr lang="fr-FR"/>
          </a:p>
        </p:txBody>
      </p:sp>
      <p:cxnSp>
        <p:nvCxnSpPr>
          <p:cNvPr id="9" name="Straight Connector 8"/>
          <p:cNvCxnSpPr/>
          <p:nvPr/>
        </p:nvCxnSpPr>
        <p:spPr>
          <a:xfrm>
            <a:off x="1207654" y="4343403"/>
            <a:ext cx="9875523"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248998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7"/>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p:cNvSpPr txBox="1">
            <a:spLocks noGrp="1"/>
          </p:cNvSpPr>
          <p:nvPr>
            <p:ph idx="1"/>
          </p:nvPr>
        </p:nvSpPr>
        <p:spPr>
          <a:xfrm>
            <a:off x="1097283" y="1845737"/>
            <a:ext cx="4937755" cy="402336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txBox="1">
            <a:spLocks noGrp="1"/>
          </p:cNvSpPr>
          <p:nvPr>
            <p:ph idx="2"/>
          </p:nvPr>
        </p:nvSpPr>
        <p:spPr>
          <a:xfrm>
            <a:off x="6217925" y="1845737"/>
            <a:ext cx="4937755" cy="402336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txBox="1">
            <a:spLocks noGrp="1"/>
          </p:cNvSpPr>
          <p:nvPr>
            <p:ph type="dt" sz="half" idx="7"/>
          </p:nvPr>
        </p:nvSpPr>
        <p:spPr/>
        <p:txBody>
          <a:bodyPr/>
          <a:lstStyle>
            <a:lvl1pPr>
              <a:defRPr/>
            </a:lvl1pPr>
          </a:lstStyle>
          <a:p>
            <a:pPr lvl="0"/>
            <a:endParaRPr lang="fr-FR"/>
          </a:p>
        </p:txBody>
      </p:sp>
      <p:sp>
        <p:nvSpPr>
          <p:cNvPr id="6" name="Footer Placeholder 5"/>
          <p:cNvSpPr txBox="1">
            <a:spLocks noGrp="1"/>
          </p:cNvSpPr>
          <p:nvPr>
            <p:ph type="ftr" sz="quarter" idx="9"/>
          </p:nvPr>
        </p:nvSpPr>
        <p:spPr/>
        <p:txBody>
          <a:bodyPr/>
          <a:lstStyle>
            <a:lvl1pPr>
              <a:defRPr/>
            </a:lvl1pPr>
          </a:lstStyle>
          <a:p>
            <a:pPr lvl="0"/>
            <a:endParaRPr lang="fr-FR"/>
          </a:p>
        </p:txBody>
      </p:sp>
      <p:sp>
        <p:nvSpPr>
          <p:cNvPr id="7" name="Slide Number Placeholder 6"/>
          <p:cNvSpPr txBox="1">
            <a:spLocks noGrp="1"/>
          </p:cNvSpPr>
          <p:nvPr>
            <p:ph type="sldNum" sz="quarter" idx="8"/>
          </p:nvPr>
        </p:nvSpPr>
        <p:spPr/>
        <p:txBody>
          <a:bodyPr/>
          <a:lstStyle>
            <a:lvl1pPr>
              <a:defRPr/>
            </a:lvl1pPr>
          </a:lstStyle>
          <a:p>
            <a:pPr lvl="0"/>
            <a:fld id="{2982CD52-1450-437A-817F-9FCC0858BA9C}" type="slidenum">
              <a:t>‹N°›</a:t>
            </a:fld>
            <a:endParaRPr lang="fr-FR"/>
          </a:p>
        </p:txBody>
      </p:sp>
    </p:spTree>
    <p:extLst>
      <p:ext uri="{BB962C8B-B14F-4D97-AF65-F5344CB8AC3E}">
        <p14:creationId xmlns:p14="http://schemas.microsoft.com/office/powerpoint/2010/main" val="2295242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9"/>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p:cNvSpPr txBox="1">
            <a:spLocks noGrp="1"/>
          </p:cNvSpPr>
          <p:nvPr>
            <p:ph type="body" idx="1"/>
          </p:nvPr>
        </p:nvSpPr>
        <p:spPr>
          <a:xfrm>
            <a:off x="1097283" y="1846047"/>
            <a:ext cx="4937755" cy="736284"/>
          </a:xfrm>
        </p:spPr>
        <p:txBody>
          <a:bodyPr lIns="91440" rIns="91440" anchor="ctr"/>
          <a:lstStyle>
            <a:lvl1pPr marL="0" indent="0">
              <a:buNone/>
              <a:defRPr cap="all">
                <a:solidFill>
                  <a:srgbClr val="344068"/>
                </a:solidFill>
              </a:defRPr>
            </a:lvl1pPr>
          </a:lstStyle>
          <a:p>
            <a:pPr lvl="0"/>
            <a:r>
              <a:rPr lang="fr-FR"/>
              <a:t>Modifier les styles du texte du masque</a:t>
            </a:r>
          </a:p>
        </p:txBody>
      </p:sp>
      <p:sp>
        <p:nvSpPr>
          <p:cNvPr id="4" name="Content Placeholder 3"/>
          <p:cNvSpPr txBox="1">
            <a:spLocks noGrp="1"/>
          </p:cNvSpPr>
          <p:nvPr>
            <p:ph idx="2"/>
          </p:nvPr>
        </p:nvSpPr>
        <p:spPr>
          <a:xfrm>
            <a:off x="1097283" y="2582332"/>
            <a:ext cx="4937755" cy="3286756"/>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txBox="1">
            <a:spLocks noGrp="1"/>
          </p:cNvSpPr>
          <p:nvPr>
            <p:ph type="body" idx="3"/>
          </p:nvPr>
        </p:nvSpPr>
        <p:spPr>
          <a:xfrm>
            <a:off x="6217925" y="1846047"/>
            <a:ext cx="4937755" cy="736284"/>
          </a:xfrm>
        </p:spPr>
        <p:txBody>
          <a:bodyPr lIns="91440" rIns="91440" anchor="ctr"/>
          <a:lstStyle>
            <a:lvl1pPr marL="0" indent="0">
              <a:buNone/>
              <a:defRPr cap="all">
                <a:solidFill>
                  <a:srgbClr val="344068"/>
                </a:solidFill>
              </a:defRPr>
            </a:lvl1pPr>
          </a:lstStyle>
          <a:p>
            <a:pPr lvl="0"/>
            <a:r>
              <a:rPr lang="fr-FR"/>
              <a:t>Modifier les styles du texte du masque</a:t>
            </a:r>
          </a:p>
        </p:txBody>
      </p:sp>
      <p:sp>
        <p:nvSpPr>
          <p:cNvPr id="6" name="Content Placeholder 5"/>
          <p:cNvSpPr txBox="1">
            <a:spLocks noGrp="1"/>
          </p:cNvSpPr>
          <p:nvPr>
            <p:ph idx="4"/>
          </p:nvPr>
        </p:nvSpPr>
        <p:spPr>
          <a:xfrm>
            <a:off x="6217925" y="2582332"/>
            <a:ext cx="4937755" cy="3286756"/>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txBox="1">
            <a:spLocks noGrp="1"/>
          </p:cNvSpPr>
          <p:nvPr>
            <p:ph type="dt" sz="half" idx="7"/>
          </p:nvPr>
        </p:nvSpPr>
        <p:spPr/>
        <p:txBody>
          <a:bodyPr/>
          <a:lstStyle>
            <a:lvl1pPr>
              <a:defRPr/>
            </a:lvl1pPr>
          </a:lstStyle>
          <a:p>
            <a:pPr lvl="0"/>
            <a:endParaRPr lang="fr-FR"/>
          </a:p>
        </p:txBody>
      </p:sp>
      <p:sp>
        <p:nvSpPr>
          <p:cNvPr id="8" name="Footer Placeholder 7"/>
          <p:cNvSpPr txBox="1">
            <a:spLocks noGrp="1"/>
          </p:cNvSpPr>
          <p:nvPr>
            <p:ph type="ftr" sz="quarter" idx="9"/>
          </p:nvPr>
        </p:nvSpPr>
        <p:spPr/>
        <p:txBody>
          <a:bodyPr/>
          <a:lstStyle>
            <a:lvl1pPr>
              <a:defRPr/>
            </a:lvl1pPr>
          </a:lstStyle>
          <a:p>
            <a:pPr lvl="0"/>
            <a:endParaRPr lang="fr-FR"/>
          </a:p>
        </p:txBody>
      </p:sp>
      <p:sp>
        <p:nvSpPr>
          <p:cNvPr id="9" name="Slide Number Placeholder 8"/>
          <p:cNvSpPr txBox="1">
            <a:spLocks noGrp="1"/>
          </p:cNvSpPr>
          <p:nvPr>
            <p:ph type="sldNum" sz="quarter" idx="8"/>
          </p:nvPr>
        </p:nvSpPr>
        <p:spPr/>
        <p:txBody>
          <a:bodyPr/>
          <a:lstStyle>
            <a:lvl1pPr>
              <a:defRPr/>
            </a:lvl1pPr>
          </a:lstStyle>
          <a:p>
            <a:pPr lvl="0"/>
            <a:fld id="{8AC6EB89-C0D9-4207-BC99-B8D1132BDA95}" type="slidenum">
              <a:t>‹N°›</a:t>
            </a:fld>
            <a:endParaRPr lang="fr-FR"/>
          </a:p>
        </p:txBody>
      </p:sp>
    </p:spTree>
    <p:extLst>
      <p:ext uri="{BB962C8B-B14F-4D97-AF65-F5344CB8AC3E}">
        <p14:creationId xmlns:p14="http://schemas.microsoft.com/office/powerpoint/2010/main" val="419015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Date Placeholder 2"/>
          <p:cNvSpPr txBox="1">
            <a:spLocks noGrp="1"/>
          </p:cNvSpPr>
          <p:nvPr>
            <p:ph type="dt" sz="half" idx="7"/>
          </p:nvPr>
        </p:nvSpPr>
        <p:spPr/>
        <p:txBody>
          <a:bodyPr/>
          <a:lstStyle>
            <a:lvl1pPr>
              <a:defRPr/>
            </a:lvl1pPr>
          </a:lstStyle>
          <a:p>
            <a:pPr lvl="0"/>
            <a:endParaRPr lang="fr-FR"/>
          </a:p>
        </p:txBody>
      </p:sp>
      <p:sp>
        <p:nvSpPr>
          <p:cNvPr id="4" name="Footer Placeholder 3"/>
          <p:cNvSpPr txBox="1">
            <a:spLocks noGrp="1"/>
          </p:cNvSpPr>
          <p:nvPr>
            <p:ph type="ftr" sz="quarter" idx="9"/>
          </p:nvPr>
        </p:nvSpPr>
        <p:spPr/>
        <p:txBody>
          <a:bodyPr/>
          <a:lstStyle>
            <a:lvl1pPr>
              <a:defRPr/>
            </a:lvl1pPr>
          </a:lstStyle>
          <a:p>
            <a:pPr lvl="0"/>
            <a:endParaRPr lang="fr-FR"/>
          </a:p>
        </p:txBody>
      </p:sp>
      <p:sp>
        <p:nvSpPr>
          <p:cNvPr id="5" name="Slide Number Placeholder 4"/>
          <p:cNvSpPr txBox="1">
            <a:spLocks noGrp="1"/>
          </p:cNvSpPr>
          <p:nvPr>
            <p:ph type="sldNum" sz="quarter" idx="8"/>
          </p:nvPr>
        </p:nvSpPr>
        <p:spPr/>
        <p:txBody>
          <a:bodyPr/>
          <a:lstStyle>
            <a:lvl1pPr>
              <a:defRPr/>
            </a:lvl1pPr>
          </a:lstStyle>
          <a:p>
            <a:pPr lvl="0"/>
            <a:fld id="{7A14863B-B526-4E98-9168-FA428A63C811}" type="slidenum">
              <a:t>‹N°›</a:t>
            </a:fld>
            <a:endParaRPr lang="fr-FR"/>
          </a:p>
        </p:txBody>
      </p:sp>
    </p:spTree>
    <p:extLst>
      <p:ext uri="{BB962C8B-B14F-4D97-AF65-F5344CB8AC3E}">
        <p14:creationId xmlns:p14="http://schemas.microsoft.com/office/powerpoint/2010/main" val="146645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p:nvPr/>
        </p:nvSpPr>
        <p:spPr>
          <a:xfrm>
            <a:off x="3174" y="6400796"/>
            <a:ext cx="12188819" cy="457204"/>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5"/>
          <p:cNvSpPr/>
          <p:nvPr/>
        </p:nvSpPr>
        <p:spPr>
          <a:xfrm>
            <a:off x="12" y="6334311"/>
            <a:ext cx="12188819" cy="64008"/>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Date Placeholder 6"/>
          <p:cNvSpPr txBox="1">
            <a:spLocks noGrp="1"/>
          </p:cNvSpPr>
          <p:nvPr>
            <p:ph type="dt" sz="half" idx="7"/>
          </p:nvPr>
        </p:nvSpPr>
        <p:spPr/>
        <p:txBody>
          <a:bodyPr/>
          <a:lstStyle>
            <a:lvl1pPr>
              <a:defRPr/>
            </a:lvl1pPr>
          </a:lstStyle>
          <a:p>
            <a:pPr lvl="0"/>
            <a:endParaRPr lang="fr-FR"/>
          </a:p>
        </p:txBody>
      </p:sp>
      <p:sp>
        <p:nvSpPr>
          <p:cNvPr id="5" name="Footer Placeholder 7"/>
          <p:cNvSpPr txBox="1">
            <a:spLocks noGrp="1"/>
          </p:cNvSpPr>
          <p:nvPr>
            <p:ph type="ftr" sz="quarter" idx="9"/>
          </p:nvPr>
        </p:nvSpPr>
        <p:spPr/>
        <p:txBody>
          <a:bodyPr/>
          <a:lstStyle>
            <a:lvl1pPr>
              <a:defRPr/>
            </a:lvl1pPr>
          </a:lstStyle>
          <a:p>
            <a:pPr lvl="0"/>
            <a:endParaRPr lang="fr-FR"/>
          </a:p>
        </p:txBody>
      </p:sp>
      <p:sp>
        <p:nvSpPr>
          <p:cNvPr id="6" name="Slide Number Placeholder 8"/>
          <p:cNvSpPr txBox="1">
            <a:spLocks noGrp="1"/>
          </p:cNvSpPr>
          <p:nvPr>
            <p:ph type="sldNum" sz="quarter" idx="8"/>
          </p:nvPr>
        </p:nvSpPr>
        <p:spPr/>
        <p:txBody>
          <a:bodyPr/>
          <a:lstStyle>
            <a:lvl1pPr>
              <a:defRPr/>
            </a:lvl1pPr>
          </a:lstStyle>
          <a:p>
            <a:pPr lvl="0"/>
            <a:fld id="{2CF43271-CEB2-4FD7-8394-1C756368717C}" type="slidenum">
              <a:t>‹N°›</a:t>
            </a:fld>
            <a:endParaRPr lang="fr-FR"/>
          </a:p>
        </p:txBody>
      </p:sp>
    </p:spTree>
    <p:extLst>
      <p:ext uri="{BB962C8B-B14F-4D97-AF65-F5344CB8AC3E}">
        <p14:creationId xmlns:p14="http://schemas.microsoft.com/office/powerpoint/2010/main" val="6345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Rectangle 7"/>
          <p:cNvSpPr/>
          <p:nvPr/>
        </p:nvSpPr>
        <p:spPr>
          <a:xfrm>
            <a:off x="22" y="1"/>
            <a:ext cx="4050785" cy="6858001"/>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8"/>
          <p:cNvSpPr/>
          <p:nvPr/>
        </p:nvSpPr>
        <p:spPr>
          <a:xfrm>
            <a:off x="4040070" y="1"/>
            <a:ext cx="64010" cy="6858001"/>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457199" y="594356"/>
            <a:ext cx="3200399" cy="2286000"/>
          </a:xfrm>
        </p:spPr>
        <p:txBody>
          <a:bodyPr/>
          <a:lstStyle>
            <a:lvl1pPr>
              <a:defRPr sz="3599">
                <a:solidFill>
                  <a:srgbClr val="FFFFFF"/>
                </a:solidFill>
              </a:defRPr>
            </a:lvl1pPr>
          </a:lstStyle>
          <a:p>
            <a:pPr lvl="0"/>
            <a:r>
              <a:rPr lang="fr-FR"/>
              <a:t>Modifiez le style du titre</a:t>
            </a:r>
            <a:endParaRPr lang="en-US"/>
          </a:p>
        </p:txBody>
      </p:sp>
      <p:sp>
        <p:nvSpPr>
          <p:cNvPr id="5" name="Content Placeholder 2"/>
          <p:cNvSpPr txBox="1">
            <a:spLocks noGrp="1"/>
          </p:cNvSpPr>
          <p:nvPr>
            <p:ph idx="1"/>
          </p:nvPr>
        </p:nvSpPr>
        <p:spPr>
          <a:xfrm>
            <a:off x="4800598" y="731518"/>
            <a:ext cx="6492237" cy="525780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Text Placeholder 3"/>
          <p:cNvSpPr txBox="1">
            <a:spLocks noGrp="1"/>
          </p:cNvSpPr>
          <p:nvPr>
            <p:ph type="body" idx="2"/>
          </p:nvPr>
        </p:nvSpPr>
        <p:spPr>
          <a:xfrm>
            <a:off x="457199" y="2926085"/>
            <a:ext cx="3200399" cy="3379119"/>
          </a:xfrm>
        </p:spPr>
        <p:txBody>
          <a:bodyPr lIns="91440" rIns="91440"/>
          <a:lstStyle>
            <a:lvl1pPr marL="0" indent="0">
              <a:buNone/>
              <a:defRPr sz="1500">
                <a:solidFill>
                  <a:srgbClr val="FFFFFF"/>
                </a:solidFill>
              </a:defRPr>
            </a:lvl1pPr>
          </a:lstStyle>
          <a:p>
            <a:pPr lvl="0"/>
            <a:r>
              <a:rPr lang="fr-FR"/>
              <a:t>Modifier les styles du texte du masque</a:t>
            </a:r>
          </a:p>
        </p:txBody>
      </p:sp>
      <p:sp>
        <p:nvSpPr>
          <p:cNvPr id="7" name="Date Placeholder 4"/>
          <p:cNvSpPr txBox="1">
            <a:spLocks noGrp="1"/>
          </p:cNvSpPr>
          <p:nvPr>
            <p:ph type="dt" sz="half" idx="7"/>
          </p:nvPr>
        </p:nvSpPr>
        <p:spPr>
          <a:xfrm>
            <a:off x="465515" y="6459784"/>
            <a:ext cx="2618509" cy="365128"/>
          </a:xfrm>
        </p:spPr>
        <p:txBody>
          <a:bodyPr/>
          <a:lstStyle>
            <a:lvl1pPr>
              <a:defRPr/>
            </a:lvl1pPr>
          </a:lstStyle>
          <a:p>
            <a:pPr lvl="0"/>
            <a:endParaRPr lang="fr-FR"/>
          </a:p>
        </p:txBody>
      </p:sp>
      <p:sp>
        <p:nvSpPr>
          <p:cNvPr id="8" name="Footer Placeholder 5"/>
          <p:cNvSpPr txBox="1">
            <a:spLocks noGrp="1"/>
          </p:cNvSpPr>
          <p:nvPr>
            <p:ph type="ftr" sz="quarter" idx="9"/>
          </p:nvPr>
        </p:nvSpPr>
        <p:spPr>
          <a:xfrm>
            <a:off x="4800599" y="6459784"/>
            <a:ext cx="4648203" cy="365128"/>
          </a:xfrm>
        </p:spPr>
        <p:txBody>
          <a:bodyPr anchorCtr="0"/>
          <a:lstStyle>
            <a:lvl1pPr algn="l">
              <a:defRPr>
                <a:solidFill>
                  <a:srgbClr val="344068"/>
                </a:solidFill>
              </a:defRPr>
            </a:lvl1pPr>
          </a:lstStyle>
          <a:p>
            <a:pPr lvl="0"/>
            <a:endParaRPr lang="fr-FR"/>
          </a:p>
        </p:txBody>
      </p:sp>
      <p:sp>
        <p:nvSpPr>
          <p:cNvPr id="9" name="Slide Number Placeholder 6"/>
          <p:cNvSpPr txBox="1">
            <a:spLocks noGrp="1"/>
          </p:cNvSpPr>
          <p:nvPr>
            <p:ph type="sldNum" sz="quarter" idx="8"/>
          </p:nvPr>
        </p:nvSpPr>
        <p:spPr/>
        <p:txBody>
          <a:bodyPr/>
          <a:lstStyle>
            <a:lvl1pPr>
              <a:defRPr>
                <a:solidFill>
                  <a:srgbClr val="344068"/>
                </a:solidFill>
              </a:defRPr>
            </a:lvl1pPr>
          </a:lstStyle>
          <a:p>
            <a:pPr lvl="0"/>
            <a:fld id="{AC8C7001-43B3-4423-97DD-200E739875F5}" type="slidenum">
              <a:t>‹N°›</a:t>
            </a:fld>
            <a:endParaRPr lang="fr-FR"/>
          </a:p>
        </p:txBody>
      </p:sp>
    </p:spTree>
    <p:extLst>
      <p:ext uri="{BB962C8B-B14F-4D97-AF65-F5344CB8AC3E}">
        <p14:creationId xmlns:p14="http://schemas.microsoft.com/office/powerpoint/2010/main" val="1880135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1951383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Rectangle 7"/>
          <p:cNvSpPr/>
          <p:nvPr/>
        </p:nvSpPr>
        <p:spPr>
          <a:xfrm>
            <a:off x="1" y="4952999"/>
            <a:ext cx="12188819" cy="1905001"/>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8"/>
          <p:cNvSpPr/>
          <p:nvPr/>
        </p:nvSpPr>
        <p:spPr>
          <a:xfrm>
            <a:off x="12" y="4915078"/>
            <a:ext cx="12188819" cy="64008"/>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1097283" y="5074923"/>
            <a:ext cx="10113649" cy="822964"/>
          </a:xfrm>
        </p:spPr>
        <p:txBody>
          <a:bodyPr tIns="0" bIns="0">
            <a:noAutofit/>
          </a:bodyPr>
          <a:lstStyle>
            <a:lvl1pPr>
              <a:defRPr sz="3599">
                <a:solidFill>
                  <a:srgbClr val="FFFFFF"/>
                </a:solidFill>
              </a:defRPr>
            </a:lvl1pPr>
          </a:lstStyle>
          <a:p>
            <a:pPr lvl="0"/>
            <a:r>
              <a:rPr lang="fr-FR"/>
              <a:t>Modifiez le style du titre</a:t>
            </a:r>
            <a:endParaRPr lang="en-US"/>
          </a:p>
        </p:txBody>
      </p:sp>
      <p:sp>
        <p:nvSpPr>
          <p:cNvPr id="5" name="Picture Placeholder 2"/>
          <p:cNvSpPr txBox="1">
            <a:spLocks noGrp="1"/>
          </p:cNvSpPr>
          <p:nvPr>
            <p:ph type="pic" idx="1"/>
          </p:nvPr>
        </p:nvSpPr>
        <p:spPr>
          <a:xfrm>
            <a:off x="11" y="0"/>
            <a:ext cx="12191982" cy="4915078"/>
          </a:xfrm>
          <a:solidFill>
            <a:srgbClr val="BECAD4"/>
          </a:solidFill>
        </p:spPr>
        <p:txBody>
          <a:bodyPr lIns="457200" tIns="457200"/>
          <a:lstStyle>
            <a:lvl1pPr marL="0" indent="0">
              <a:buNone/>
              <a:defRPr sz="3200"/>
            </a:lvl1pPr>
          </a:lstStyle>
          <a:p>
            <a:pPr lvl="0"/>
            <a:r>
              <a:rPr lang="fr-FR"/>
              <a:t>Cliquez sur l'icône pour ajouter une image</a:t>
            </a:r>
            <a:endParaRPr lang="en-US"/>
          </a:p>
        </p:txBody>
      </p:sp>
      <p:sp>
        <p:nvSpPr>
          <p:cNvPr id="6" name="Text Placeholder 3"/>
          <p:cNvSpPr txBox="1">
            <a:spLocks noGrp="1"/>
          </p:cNvSpPr>
          <p:nvPr>
            <p:ph type="body" idx="2"/>
          </p:nvPr>
        </p:nvSpPr>
        <p:spPr>
          <a:xfrm>
            <a:off x="1097283" y="5907020"/>
            <a:ext cx="10113262" cy="594356"/>
          </a:xfrm>
        </p:spPr>
        <p:txBody>
          <a:bodyPr lIns="91440" tIns="0" rIns="91440" bIns="0"/>
          <a:lstStyle>
            <a:lvl1pPr marL="0" indent="0">
              <a:spcBef>
                <a:spcPts val="0"/>
              </a:spcBef>
              <a:spcAft>
                <a:spcPts val="599"/>
              </a:spcAft>
              <a:buNone/>
              <a:defRPr sz="1500">
                <a:solidFill>
                  <a:srgbClr val="FFFFFF"/>
                </a:solidFill>
              </a:defRPr>
            </a:lvl1pPr>
          </a:lstStyle>
          <a:p>
            <a:pPr lvl="0"/>
            <a:r>
              <a:rPr lang="fr-FR"/>
              <a:t>Modifier les styles du texte du masque</a:t>
            </a:r>
          </a:p>
        </p:txBody>
      </p:sp>
      <p:sp>
        <p:nvSpPr>
          <p:cNvPr id="7" name="Date Placeholder 4"/>
          <p:cNvSpPr txBox="1">
            <a:spLocks noGrp="1"/>
          </p:cNvSpPr>
          <p:nvPr>
            <p:ph type="dt" sz="half" idx="7"/>
          </p:nvPr>
        </p:nvSpPr>
        <p:spPr/>
        <p:txBody>
          <a:bodyPr/>
          <a:lstStyle>
            <a:lvl1pPr>
              <a:defRPr/>
            </a:lvl1pPr>
          </a:lstStyle>
          <a:p>
            <a:pPr lvl="0"/>
            <a:endParaRPr lang="fr-FR"/>
          </a:p>
        </p:txBody>
      </p:sp>
      <p:sp>
        <p:nvSpPr>
          <p:cNvPr id="8" name="Footer Placeholder 5"/>
          <p:cNvSpPr txBox="1">
            <a:spLocks noGrp="1"/>
          </p:cNvSpPr>
          <p:nvPr>
            <p:ph type="ftr" sz="quarter" idx="9"/>
          </p:nvPr>
        </p:nvSpPr>
        <p:spPr/>
        <p:txBody>
          <a:bodyPr/>
          <a:lstStyle>
            <a:lvl1pPr>
              <a:defRPr/>
            </a:lvl1pPr>
          </a:lstStyle>
          <a:p>
            <a:pPr lvl="0"/>
            <a:endParaRPr lang="fr-FR"/>
          </a:p>
        </p:txBody>
      </p:sp>
      <p:sp>
        <p:nvSpPr>
          <p:cNvPr id="9" name="Slide Number Placeholder 6"/>
          <p:cNvSpPr txBox="1">
            <a:spLocks noGrp="1"/>
          </p:cNvSpPr>
          <p:nvPr>
            <p:ph type="sldNum" sz="quarter" idx="8"/>
          </p:nvPr>
        </p:nvSpPr>
        <p:spPr/>
        <p:txBody>
          <a:bodyPr/>
          <a:lstStyle>
            <a:lvl1pPr>
              <a:defRPr/>
            </a:lvl1pPr>
          </a:lstStyle>
          <a:p>
            <a:pPr lvl="0"/>
            <a:fld id="{790089D4-79C8-4AD9-A447-475436D5E4AD}" type="slidenum">
              <a:t>‹N°›</a:t>
            </a:fld>
            <a:endParaRPr lang="fr-FR"/>
          </a:p>
        </p:txBody>
      </p:sp>
    </p:spTree>
    <p:extLst>
      <p:ext uri="{BB962C8B-B14F-4D97-AF65-F5344CB8AC3E}">
        <p14:creationId xmlns:p14="http://schemas.microsoft.com/office/powerpoint/2010/main" val="3227146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Vertical Text Placeholder 2"/>
          <p:cNvSpPr txBox="1">
            <a:spLocks noGrp="1"/>
          </p:cNvSpPr>
          <p:nvPr>
            <p:ph type="body" orient="vert" idx="1"/>
          </p:nvPr>
        </p:nvSpPr>
        <p:spPr/>
        <p:txBody>
          <a:bodyPr vert="eaVert" lIns="45720" tIns="0" rIns="45720" bIns="0"/>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txBox="1">
            <a:spLocks noGrp="1"/>
          </p:cNvSpPr>
          <p:nvPr>
            <p:ph type="dt" sz="half" idx="7"/>
          </p:nvPr>
        </p:nvSpPr>
        <p:spPr/>
        <p:txBody>
          <a:bodyPr/>
          <a:lstStyle>
            <a:lvl1pPr>
              <a:defRPr/>
            </a:lvl1pPr>
          </a:lstStyle>
          <a:p>
            <a:pPr lvl="0"/>
            <a:endParaRPr lang="fr-FR"/>
          </a:p>
        </p:txBody>
      </p:sp>
      <p:sp>
        <p:nvSpPr>
          <p:cNvPr id="5" name="Footer Placeholder 4"/>
          <p:cNvSpPr txBox="1">
            <a:spLocks noGrp="1"/>
          </p:cNvSpPr>
          <p:nvPr>
            <p:ph type="ftr" sz="quarter" idx="9"/>
          </p:nvPr>
        </p:nvSpPr>
        <p:spPr/>
        <p:txBody>
          <a:bodyPr/>
          <a:lstStyle>
            <a:lvl1pPr>
              <a:defRPr/>
            </a:lvl1pPr>
          </a:lstStyle>
          <a:p>
            <a:pPr lvl="0"/>
            <a:endParaRPr lang="fr-FR"/>
          </a:p>
        </p:txBody>
      </p:sp>
      <p:sp>
        <p:nvSpPr>
          <p:cNvPr id="6" name="Slide Number Placeholder 5"/>
          <p:cNvSpPr txBox="1">
            <a:spLocks noGrp="1"/>
          </p:cNvSpPr>
          <p:nvPr>
            <p:ph type="sldNum" sz="quarter" idx="8"/>
          </p:nvPr>
        </p:nvSpPr>
        <p:spPr/>
        <p:txBody>
          <a:bodyPr/>
          <a:lstStyle>
            <a:lvl1pPr>
              <a:defRPr/>
            </a:lvl1pPr>
          </a:lstStyle>
          <a:p>
            <a:pPr lvl="0"/>
            <a:fld id="{04298C34-5543-49AD-BC9C-DDF6A8DE3DC7}" type="slidenum">
              <a:t>‹N°›</a:t>
            </a:fld>
            <a:endParaRPr lang="fr-FR"/>
          </a:p>
        </p:txBody>
      </p:sp>
    </p:spTree>
    <p:extLst>
      <p:ext uri="{BB962C8B-B14F-4D97-AF65-F5344CB8AC3E}">
        <p14:creationId xmlns:p14="http://schemas.microsoft.com/office/powerpoint/2010/main" val="144730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Rectangle 6"/>
          <p:cNvSpPr/>
          <p:nvPr/>
        </p:nvSpPr>
        <p:spPr>
          <a:xfrm>
            <a:off x="3174" y="6400796"/>
            <a:ext cx="12188819" cy="457204"/>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7"/>
          <p:cNvSpPr/>
          <p:nvPr/>
        </p:nvSpPr>
        <p:spPr>
          <a:xfrm>
            <a:off x="12" y="6334311"/>
            <a:ext cx="12188819" cy="64008"/>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Vertical Title 1"/>
          <p:cNvSpPr txBox="1">
            <a:spLocks noGrp="1"/>
          </p:cNvSpPr>
          <p:nvPr>
            <p:ph type="title" orient="vert"/>
          </p:nvPr>
        </p:nvSpPr>
        <p:spPr>
          <a:xfrm>
            <a:off x="8724901" y="412305"/>
            <a:ext cx="2628904" cy="5759894"/>
          </a:xfrm>
        </p:spPr>
        <p:txBody>
          <a:bodyPr vert="eaVert"/>
          <a:lstStyle>
            <a:lvl1pPr>
              <a:defRPr/>
            </a:lvl1pPr>
          </a:lstStyle>
          <a:p>
            <a:pPr lvl="0"/>
            <a:r>
              <a:rPr lang="fr-FR"/>
              <a:t>Modifiez le style du titre</a:t>
            </a:r>
            <a:endParaRPr lang="en-US"/>
          </a:p>
        </p:txBody>
      </p:sp>
      <p:sp>
        <p:nvSpPr>
          <p:cNvPr id="5" name="Vertical Text Placeholder 2"/>
          <p:cNvSpPr txBox="1">
            <a:spLocks noGrp="1"/>
          </p:cNvSpPr>
          <p:nvPr>
            <p:ph type="body" orient="vert" idx="1"/>
          </p:nvPr>
        </p:nvSpPr>
        <p:spPr>
          <a:xfrm>
            <a:off x="838199" y="412305"/>
            <a:ext cx="7734295" cy="5759894"/>
          </a:xfrm>
        </p:spPr>
        <p:txBody>
          <a:bodyPr vert="eaVert" lIns="45720" tIns="0" rIns="45720" bIns="0"/>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p:cNvSpPr txBox="1">
            <a:spLocks noGrp="1"/>
          </p:cNvSpPr>
          <p:nvPr>
            <p:ph type="dt" sz="half" idx="7"/>
          </p:nvPr>
        </p:nvSpPr>
        <p:spPr/>
        <p:txBody>
          <a:bodyPr/>
          <a:lstStyle>
            <a:lvl1pPr>
              <a:defRPr/>
            </a:lvl1pPr>
          </a:lstStyle>
          <a:p>
            <a:pPr lvl="0"/>
            <a:endParaRPr lang="fr-FR"/>
          </a:p>
        </p:txBody>
      </p:sp>
      <p:sp>
        <p:nvSpPr>
          <p:cNvPr id="7" name="Footer Placeholder 4"/>
          <p:cNvSpPr txBox="1">
            <a:spLocks noGrp="1"/>
          </p:cNvSpPr>
          <p:nvPr>
            <p:ph type="ftr" sz="quarter" idx="9"/>
          </p:nvPr>
        </p:nvSpPr>
        <p:spPr/>
        <p:txBody>
          <a:bodyPr/>
          <a:lstStyle>
            <a:lvl1pPr>
              <a:defRPr/>
            </a:lvl1pPr>
          </a:lstStyle>
          <a:p>
            <a:pPr lvl="0"/>
            <a:endParaRPr lang="fr-FR"/>
          </a:p>
        </p:txBody>
      </p:sp>
      <p:sp>
        <p:nvSpPr>
          <p:cNvPr id="8" name="Slide Number Placeholder 5"/>
          <p:cNvSpPr txBox="1">
            <a:spLocks noGrp="1"/>
          </p:cNvSpPr>
          <p:nvPr>
            <p:ph type="sldNum" sz="quarter" idx="8"/>
          </p:nvPr>
        </p:nvSpPr>
        <p:spPr/>
        <p:txBody>
          <a:bodyPr/>
          <a:lstStyle>
            <a:lvl1pPr>
              <a:defRPr/>
            </a:lvl1pPr>
          </a:lstStyle>
          <a:p>
            <a:pPr lvl="0"/>
            <a:fld id="{34D6EE4D-DA83-4E3B-901D-FC7D2785EF2D}" type="slidenum">
              <a:t>‹N°›</a:t>
            </a:fld>
            <a:endParaRPr lang="fr-FR"/>
          </a:p>
        </p:txBody>
      </p:sp>
    </p:spTree>
    <p:extLst>
      <p:ext uri="{BB962C8B-B14F-4D97-AF65-F5344CB8AC3E}">
        <p14:creationId xmlns:p14="http://schemas.microsoft.com/office/powerpoint/2010/main" val="167619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481" y="1123161"/>
            <a:ext cx="9143040" cy="2386476"/>
          </a:xfrm>
        </p:spPr>
        <p:txBody>
          <a:bodyPr anchor="b"/>
          <a:lstStyle>
            <a:lvl1pPr algn="ctr">
              <a:defRPr sz="7256"/>
            </a:lvl1pPr>
          </a:lstStyle>
          <a:p>
            <a:r>
              <a:rPr lang="fr-FR"/>
              <a:t>Modifiez le style du titre</a:t>
            </a:r>
          </a:p>
        </p:txBody>
      </p:sp>
      <p:sp>
        <p:nvSpPr>
          <p:cNvPr id="3" name="Sous-titre 2"/>
          <p:cNvSpPr>
            <a:spLocks noGrp="1"/>
          </p:cNvSpPr>
          <p:nvPr>
            <p:ph type="subTitle" idx="1"/>
          </p:nvPr>
        </p:nvSpPr>
        <p:spPr>
          <a:xfrm>
            <a:off x="1524481" y="3601794"/>
            <a:ext cx="9143040" cy="1656903"/>
          </a:xfrm>
        </p:spPr>
        <p:txBody>
          <a:bodyPr/>
          <a:lstStyle>
            <a:lvl1pPr marL="0" indent="0" algn="ctr">
              <a:buNone/>
              <a:defRPr sz="2903"/>
            </a:lvl1pPr>
            <a:lvl2pPr marL="552938" indent="0" algn="ctr">
              <a:buNone/>
              <a:defRPr sz="2419"/>
            </a:lvl2pPr>
            <a:lvl3pPr marL="1105875" indent="0" algn="ctr">
              <a:buNone/>
              <a:defRPr sz="2177"/>
            </a:lvl3pPr>
            <a:lvl4pPr marL="1658813" indent="0" algn="ctr">
              <a:buNone/>
              <a:defRPr sz="1935"/>
            </a:lvl4pPr>
            <a:lvl5pPr marL="2211751" indent="0" algn="ctr">
              <a:buNone/>
              <a:defRPr sz="1935"/>
            </a:lvl5pPr>
            <a:lvl6pPr marL="2764688" indent="0" algn="ctr">
              <a:buNone/>
              <a:defRPr sz="1935"/>
            </a:lvl6pPr>
            <a:lvl7pPr marL="3317626" indent="0" algn="ctr">
              <a:buNone/>
              <a:defRPr sz="1935"/>
            </a:lvl7pPr>
            <a:lvl8pPr marL="3870564" indent="0" algn="ctr">
              <a:buNone/>
              <a:defRPr sz="1935"/>
            </a:lvl8pPr>
            <a:lvl9pPr marL="4423501" indent="0" algn="ctr">
              <a:buNone/>
              <a:defRPr sz="1935"/>
            </a:lvl9pPr>
          </a:lstStyle>
          <a:p>
            <a:r>
              <a:rPr lang="fr-FR"/>
              <a:t>Modifier le style des sous-titres du masque</a:t>
            </a: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740208D4-9C58-45B3-A3C7-A6BB20F5EC06}" type="slidenum">
              <a:t>‹N°›</a:t>
            </a:fld>
            <a:endParaRPr lang="fr-FR"/>
          </a:p>
        </p:txBody>
      </p:sp>
    </p:spTree>
    <p:extLst>
      <p:ext uri="{BB962C8B-B14F-4D97-AF65-F5344CB8AC3E}">
        <p14:creationId xmlns:p14="http://schemas.microsoft.com/office/powerpoint/2010/main" val="376361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F9E85AD3-42C6-4136-A981-406E38806AFF}" type="slidenum">
              <a:t>‹N°›</a:t>
            </a:fld>
            <a:endParaRPr lang="fr-FR"/>
          </a:p>
        </p:txBody>
      </p:sp>
    </p:spTree>
    <p:extLst>
      <p:ext uri="{BB962C8B-B14F-4D97-AF65-F5344CB8AC3E}">
        <p14:creationId xmlns:p14="http://schemas.microsoft.com/office/powerpoint/2010/main" val="390549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361" y="1710661"/>
            <a:ext cx="10515839" cy="2851100"/>
          </a:xfrm>
        </p:spPr>
        <p:txBody>
          <a:bodyPr anchor="b"/>
          <a:lstStyle>
            <a:lvl1pPr>
              <a:defRPr sz="7256"/>
            </a:lvl1pPr>
          </a:lstStyle>
          <a:p>
            <a:r>
              <a:rPr lang="fr-FR"/>
              <a:t>Modifiez le style du titre</a:t>
            </a:r>
          </a:p>
        </p:txBody>
      </p:sp>
      <p:sp>
        <p:nvSpPr>
          <p:cNvPr id="3" name="Espace réservé du texte 2"/>
          <p:cNvSpPr>
            <a:spLocks noGrp="1"/>
          </p:cNvSpPr>
          <p:nvPr>
            <p:ph type="body" idx="1"/>
          </p:nvPr>
        </p:nvSpPr>
        <p:spPr>
          <a:xfrm>
            <a:off x="831361" y="4588640"/>
            <a:ext cx="10515839" cy="1501387"/>
          </a:xfrm>
        </p:spPr>
        <p:txBody>
          <a:bodyPr/>
          <a:lstStyle>
            <a:lvl1pPr marL="0" indent="0">
              <a:buNone/>
              <a:defRPr sz="2903">
                <a:solidFill>
                  <a:schemeClr val="tx1">
                    <a:tint val="75000"/>
                  </a:schemeClr>
                </a:solidFill>
              </a:defRPr>
            </a:lvl1pPr>
            <a:lvl2pPr marL="552938" indent="0">
              <a:buNone/>
              <a:defRPr sz="2419">
                <a:solidFill>
                  <a:schemeClr val="tx1">
                    <a:tint val="75000"/>
                  </a:schemeClr>
                </a:solidFill>
              </a:defRPr>
            </a:lvl2pPr>
            <a:lvl3pPr marL="1105875" indent="0">
              <a:buNone/>
              <a:defRPr sz="2177">
                <a:solidFill>
                  <a:schemeClr val="tx1">
                    <a:tint val="75000"/>
                  </a:schemeClr>
                </a:solidFill>
              </a:defRPr>
            </a:lvl3pPr>
            <a:lvl4pPr marL="1658813" indent="0">
              <a:buNone/>
              <a:defRPr sz="1935">
                <a:solidFill>
                  <a:schemeClr val="tx1">
                    <a:tint val="75000"/>
                  </a:schemeClr>
                </a:solidFill>
              </a:defRPr>
            </a:lvl4pPr>
            <a:lvl5pPr marL="2211751" indent="0">
              <a:buNone/>
              <a:defRPr sz="1935">
                <a:solidFill>
                  <a:schemeClr val="tx1">
                    <a:tint val="75000"/>
                  </a:schemeClr>
                </a:solidFill>
              </a:defRPr>
            </a:lvl5pPr>
            <a:lvl6pPr marL="2764688" indent="0">
              <a:buNone/>
              <a:defRPr sz="1935">
                <a:solidFill>
                  <a:schemeClr val="tx1">
                    <a:tint val="75000"/>
                  </a:schemeClr>
                </a:solidFill>
              </a:defRPr>
            </a:lvl6pPr>
            <a:lvl7pPr marL="3317626" indent="0">
              <a:buNone/>
              <a:defRPr sz="1935">
                <a:solidFill>
                  <a:schemeClr val="tx1">
                    <a:tint val="75000"/>
                  </a:schemeClr>
                </a:solidFill>
              </a:defRPr>
            </a:lvl7pPr>
            <a:lvl8pPr marL="3870564" indent="0">
              <a:buNone/>
              <a:defRPr sz="1935">
                <a:solidFill>
                  <a:schemeClr val="tx1">
                    <a:tint val="75000"/>
                  </a:schemeClr>
                </a:solidFill>
              </a:defRPr>
            </a:lvl8pPr>
            <a:lvl9pPr marL="4423501" indent="0">
              <a:buNone/>
              <a:defRPr sz="1935">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3A07BD4B-1716-4DE7-8F0F-EFC8EAF93708}" type="slidenum">
              <a:t>‹N°›</a:t>
            </a:fld>
            <a:endParaRPr lang="fr-FR"/>
          </a:p>
        </p:txBody>
      </p:sp>
    </p:spTree>
    <p:extLst>
      <p:ext uri="{BB962C8B-B14F-4D97-AF65-F5344CB8AC3E}">
        <p14:creationId xmlns:p14="http://schemas.microsoft.com/office/powerpoint/2010/main" val="284416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35841" y="1305554"/>
            <a:ext cx="5568000" cy="435440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88161" y="1305554"/>
            <a:ext cx="5568000" cy="435440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lvl="0"/>
            <a:endParaRPr lang="fr-FR"/>
          </a:p>
        </p:txBody>
      </p:sp>
      <p:sp>
        <p:nvSpPr>
          <p:cNvPr id="6" name="Espace réservé du pied de page 5"/>
          <p:cNvSpPr>
            <a:spLocks noGrp="1"/>
          </p:cNvSpPr>
          <p:nvPr>
            <p:ph type="ftr" sz="quarter" idx="11"/>
          </p:nvPr>
        </p:nvSpPr>
        <p:spPr/>
        <p:txBody>
          <a:bodyPr/>
          <a:lstStyle/>
          <a:p>
            <a:pPr lvl="0"/>
            <a:endParaRPr lang="fr-FR"/>
          </a:p>
        </p:txBody>
      </p:sp>
      <p:sp>
        <p:nvSpPr>
          <p:cNvPr id="7" name="Espace réservé du numéro de diapositive 6"/>
          <p:cNvSpPr>
            <a:spLocks noGrp="1"/>
          </p:cNvSpPr>
          <p:nvPr>
            <p:ph type="sldNum" sz="quarter" idx="12"/>
          </p:nvPr>
        </p:nvSpPr>
        <p:spPr/>
        <p:txBody>
          <a:bodyPr/>
          <a:lstStyle/>
          <a:p>
            <a:pPr lvl="0"/>
            <a:fld id="{34B49E37-0C5F-4F50-AAF5-4F57E50A6262}" type="slidenum">
              <a:t>‹N°›</a:t>
            </a:fld>
            <a:endParaRPr lang="fr-FR"/>
          </a:p>
        </p:txBody>
      </p:sp>
    </p:spTree>
    <p:extLst>
      <p:ext uri="{BB962C8B-B14F-4D97-AF65-F5344CB8AC3E}">
        <p14:creationId xmlns:p14="http://schemas.microsoft.com/office/powerpoint/2010/main" val="63269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041" y="364788"/>
            <a:ext cx="10515839" cy="1326674"/>
          </a:xfrm>
        </p:spPr>
        <p:txBody>
          <a:bodyPr/>
          <a:lstStyle/>
          <a:p>
            <a:r>
              <a:rPr lang="fr-FR"/>
              <a:t>Modifiez le style du titre</a:t>
            </a:r>
          </a:p>
        </p:txBody>
      </p:sp>
      <p:sp>
        <p:nvSpPr>
          <p:cNvPr id="3" name="Espace réservé du texte 2"/>
          <p:cNvSpPr>
            <a:spLocks noGrp="1"/>
          </p:cNvSpPr>
          <p:nvPr>
            <p:ph type="body" idx="1"/>
          </p:nvPr>
        </p:nvSpPr>
        <p:spPr>
          <a:xfrm>
            <a:off x="839041" y="1681861"/>
            <a:ext cx="5159039" cy="82365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fr-FR"/>
              <a:t>Modifier les styles du texte du masque</a:t>
            </a:r>
          </a:p>
        </p:txBody>
      </p:sp>
      <p:sp>
        <p:nvSpPr>
          <p:cNvPr id="4" name="Espace réservé du contenu 3"/>
          <p:cNvSpPr>
            <a:spLocks noGrp="1"/>
          </p:cNvSpPr>
          <p:nvPr>
            <p:ph sz="half" idx="2"/>
          </p:nvPr>
        </p:nvSpPr>
        <p:spPr>
          <a:xfrm>
            <a:off x="839041" y="2505513"/>
            <a:ext cx="5159039"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801" y="1681861"/>
            <a:ext cx="5182079" cy="82365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fr-FR"/>
              <a:t>Modifier les styles du texte du masque</a:t>
            </a:r>
          </a:p>
        </p:txBody>
      </p:sp>
      <p:sp>
        <p:nvSpPr>
          <p:cNvPr id="6" name="Espace réservé du contenu 5"/>
          <p:cNvSpPr>
            <a:spLocks noGrp="1"/>
          </p:cNvSpPr>
          <p:nvPr>
            <p:ph sz="quarter" idx="4"/>
          </p:nvPr>
        </p:nvSpPr>
        <p:spPr>
          <a:xfrm>
            <a:off x="6172801" y="2505513"/>
            <a:ext cx="5182079"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lvl="0"/>
            <a:endParaRPr lang="fr-FR"/>
          </a:p>
        </p:txBody>
      </p:sp>
      <p:sp>
        <p:nvSpPr>
          <p:cNvPr id="8" name="Espace réservé du pied de page 7"/>
          <p:cNvSpPr>
            <a:spLocks noGrp="1"/>
          </p:cNvSpPr>
          <p:nvPr>
            <p:ph type="ftr" sz="quarter" idx="11"/>
          </p:nvPr>
        </p:nvSpPr>
        <p:spPr/>
        <p:txBody>
          <a:bodyPr/>
          <a:lstStyle/>
          <a:p>
            <a:pPr lvl="0"/>
            <a:endParaRPr lang="fr-FR"/>
          </a:p>
        </p:txBody>
      </p:sp>
      <p:sp>
        <p:nvSpPr>
          <p:cNvPr id="9" name="Espace réservé du numéro de diapositive 8"/>
          <p:cNvSpPr>
            <a:spLocks noGrp="1"/>
          </p:cNvSpPr>
          <p:nvPr>
            <p:ph type="sldNum" sz="quarter" idx="12"/>
          </p:nvPr>
        </p:nvSpPr>
        <p:spPr/>
        <p:txBody>
          <a:bodyPr/>
          <a:lstStyle/>
          <a:p>
            <a:pPr lvl="0"/>
            <a:fld id="{E214488A-968E-4099-B4E1-985A0D2FD01A}" type="slidenum">
              <a:t>‹N°›</a:t>
            </a:fld>
            <a:endParaRPr lang="fr-FR"/>
          </a:p>
        </p:txBody>
      </p:sp>
    </p:spTree>
    <p:extLst>
      <p:ext uri="{BB962C8B-B14F-4D97-AF65-F5344CB8AC3E}">
        <p14:creationId xmlns:p14="http://schemas.microsoft.com/office/powerpoint/2010/main" val="25041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pPr lvl="0"/>
            <a:endParaRPr lang="fr-FR"/>
          </a:p>
        </p:txBody>
      </p:sp>
      <p:sp>
        <p:nvSpPr>
          <p:cNvPr id="4" name="Espace réservé du pied de page 3"/>
          <p:cNvSpPr>
            <a:spLocks noGrp="1"/>
          </p:cNvSpPr>
          <p:nvPr>
            <p:ph type="ftr" sz="quarter" idx="11"/>
          </p:nvPr>
        </p:nvSpPr>
        <p:spPr/>
        <p:txBody>
          <a:bodyPr/>
          <a:lstStyle/>
          <a:p>
            <a:pPr lvl="0"/>
            <a:endParaRPr lang="fr-FR"/>
          </a:p>
        </p:txBody>
      </p:sp>
      <p:sp>
        <p:nvSpPr>
          <p:cNvPr id="5" name="Espace réservé du numéro de diapositive 4"/>
          <p:cNvSpPr>
            <a:spLocks noGrp="1"/>
          </p:cNvSpPr>
          <p:nvPr>
            <p:ph type="sldNum" sz="quarter" idx="12"/>
          </p:nvPr>
        </p:nvSpPr>
        <p:spPr/>
        <p:txBody>
          <a:bodyPr/>
          <a:lstStyle/>
          <a:p>
            <a:pPr lvl="0"/>
            <a:fld id="{CB0DE249-07CD-47A4-B604-EDA67ABD5574}" type="slidenum">
              <a:t>‹N°›</a:t>
            </a:fld>
            <a:endParaRPr lang="fr-FR"/>
          </a:p>
        </p:txBody>
      </p:sp>
    </p:spTree>
    <p:extLst>
      <p:ext uri="{BB962C8B-B14F-4D97-AF65-F5344CB8AC3E}">
        <p14:creationId xmlns:p14="http://schemas.microsoft.com/office/powerpoint/2010/main" val="223749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a:p>
        </p:txBody>
      </p:sp>
      <p:sp>
        <p:nvSpPr>
          <p:cNvPr id="3" name="Espace réservé du pied de page 2"/>
          <p:cNvSpPr>
            <a:spLocks noGrp="1"/>
          </p:cNvSpPr>
          <p:nvPr>
            <p:ph type="ftr" sz="quarter" idx="11"/>
          </p:nvPr>
        </p:nvSpPr>
        <p:spPr/>
        <p:txBody>
          <a:bodyPr/>
          <a:lstStyle/>
          <a:p>
            <a:pPr lvl="0"/>
            <a:endParaRPr lang="fr-FR"/>
          </a:p>
        </p:txBody>
      </p:sp>
      <p:sp>
        <p:nvSpPr>
          <p:cNvPr id="4" name="Espace réservé du numéro de diapositive 3"/>
          <p:cNvSpPr>
            <a:spLocks noGrp="1"/>
          </p:cNvSpPr>
          <p:nvPr>
            <p:ph type="sldNum" sz="quarter" idx="12"/>
          </p:nvPr>
        </p:nvSpPr>
        <p:spPr/>
        <p:txBody>
          <a:bodyPr/>
          <a:lstStyle/>
          <a:p>
            <a:pPr lvl="0"/>
            <a:fld id="{E70E5727-86F4-4839-8B88-F6E99D44FEE9}" type="slidenum">
              <a:t>‹N°›</a:t>
            </a:fld>
            <a:endParaRPr lang="fr-FR"/>
          </a:p>
        </p:txBody>
      </p:sp>
    </p:spTree>
    <p:extLst>
      <p:ext uri="{BB962C8B-B14F-4D97-AF65-F5344CB8AC3E}">
        <p14:creationId xmlns:p14="http://schemas.microsoft.com/office/powerpoint/2010/main" val="360115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2344026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945"/>
            <a:ext cx="3932160" cy="1601224"/>
          </a:xfrm>
        </p:spPr>
        <p:txBody>
          <a:bodyPr anchor="b"/>
          <a:lstStyle>
            <a:lvl1pPr>
              <a:defRPr sz="3870"/>
            </a:lvl1pPr>
          </a:lstStyle>
          <a:p>
            <a:r>
              <a:rPr lang="fr-FR"/>
              <a:t>Modifiez le style du titre</a:t>
            </a:r>
          </a:p>
        </p:txBody>
      </p:sp>
      <p:sp>
        <p:nvSpPr>
          <p:cNvPr id="3" name="Espace réservé du contenu 2"/>
          <p:cNvSpPr>
            <a:spLocks noGrp="1"/>
          </p:cNvSpPr>
          <p:nvPr>
            <p:ph idx="1"/>
          </p:nvPr>
        </p:nvSpPr>
        <p:spPr>
          <a:xfrm>
            <a:off x="5184001" y="986846"/>
            <a:ext cx="6170880" cy="4874710"/>
          </a:xfrm>
        </p:spPr>
        <p:txBody>
          <a:bodyPr/>
          <a:lstStyle>
            <a:lvl1pPr>
              <a:defRPr sz="3870"/>
            </a:lvl1pPr>
            <a:lvl2pPr>
              <a:defRPr sz="3386"/>
            </a:lvl2pPr>
            <a:lvl3pPr>
              <a:defRPr sz="2903"/>
            </a:lvl3pPr>
            <a:lvl4pPr>
              <a:defRPr sz="2419"/>
            </a:lvl4pPr>
            <a:lvl5pPr>
              <a:defRPr sz="2419"/>
            </a:lvl5pPr>
            <a:lvl6pPr>
              <a:defRPr sz="2419"/>
            </a:lvl6pPr>
            <a:lvl7pPr>
              <a:defRPr sz="2419"/>
            </a:lvl7pPr>
            <a:lvl8pPr>
              <a:defRPr sz="2419"/>
            </a:lvl8pPr>
            <a:lvl9pPr>
              <a:defRPr sz="2419"/>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041" y="2058168"/>
            <a:ext cx="3932160" cy="3811067"/>
          </a:xfrm>
        </p:spPr>
        <p:txBody>
          <a:bodyPr/>
          <a:lstStyle>
            <a:lvl1pPr marL="0" indent="0">
              <a:buNone/>
              <a:defRPr sz="1935"/>
            </a:lvl1pPr>
            <a:lvl2pPr marL="552938" indent="0">
              <a:buNone/>
              <a:defRPr sz="1693"/>
            </a:lvl2pPr>
            <a:lvl3pPr marL="1105875" indent="0">
              <a:buNone/>
              <a:defRPr sz="1451"/>
            </a:lvl3pPr>
            <a:lvl4pPr marL="1658813" indent="0">
              <a:buNone/>
              <a:defRPr sz="1209"/>
            </a:lvl4pPr>
            <a:lvl5pPr marL="2211751" indent="0">
              <a:buNone/>
              <a:defRPr sz="1209"/>
            </a:lvl5pPr>
            <a:lvl6pPr marL="2764688" indent="0">
              <a:buNone/>
              <a:defRPr sz="1209"/>
            </a:lvl6pPr>
            <a:lvl7pPr marL="3317626" indent="0">
              <a:buNone/>
              <a:defRPr sz="1209"/>
            </a:lvl7pPr>
            <a:lvl8pPr marL="3870564" indent="0">
              <a:buNone/>
              <a:defRPr sz="1209"/>
            </a:lvl8pPr>
            <a:lvl9pPr marL="4423501" indent="0">
              <a:buNone/>
              <a:defRPr sz="1209"/>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pPr lvl="0"/>
            <a:endParaRPr lang="fr-FR"/>
          </a:p>
        </p:txBody>
      </p:sp>
      <p:sp>
        <p:nvSpPr>
          <p:cNvPr id="6" name="Espace réservé du pied de page 5"/>
          <p:cNvSpPr>
            <a:spLocks noGrp="1"/>
          </p:cNvSpPr>
          <p:nvPr>
            <p:ph type="ftr" sz="quarter" idx="11"/>
          </p:nvPr>
        </p:nvSpPr>
        <p:spPr/>
        <p:txBody>
          <a:bodyPr/>
          <a:lstStyle/>
          <a:p>
            <a:pPr lvl="0"/>
            <a:endParaRPr lang="fr-FR"/>
          </a:p>
        </p:txBody>
      </p:sp>
      <p:sp>
        <p:nvSpPr>
          <p:cNvPr id="7" name="Espace réservé du numéro de diapositive 6"/>
          <p:cNvSpPr>
            <a:spLocks noGrp="1"/>
          </p:cNvSpPr>
          <p:nvPr>
            <p:ph type="sldNum" sz="quarter" idx="12"/>
          </p:nvPr>
        </p:nvSpPr>
        <p:spPr/>
        <p:txBody>
          <a:bodyPr/>
          <a:lstStyle/>
          <a:p>
            <a:pPr lvl="0"/>
            <a:fld id="{6006AB7E-297A-435D-BB9C-4507D297B611}" type="slidenum">
              <a:t>‹N°›</a:t>
            </a:fld>
            <a:endParaRPr lang="fr-FR"/>
          </a:p>
        </p:txBody>
      </p:sp>
    </p:spTree>
    <p:extLst>
      <p:ext uri="{BB962C8B-B14F-4D97-AF65-F5344CB8AC3E}">
        <p14:creationId xmlns:p14="http://schemas.microsoft.com/office/powerpoint/2010/main" val="393899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041" y="456945"/>
            <a:ext cx="3932160" cy="1601224"/>
          </a:xfrm>
        </p:spPr>
        <p:txBody>
          <a:bodyPr anchor="b"/>
          <a:lstStyle>
            <a:lvl1pPr>
              <a:defRPr sz="3870"/>
            </a:lvl1pPr>
          </a:lstStyle>
          <a:p>
            <a:r>
              <a:rPr lang="fr-FR"/>
              <a:t>Modifiez le style du titre</a:t>
            </a:r>
          </a:p>
        </p:txBody>
      </p:sp>
      <p:sp>
        <p:nvSpPr>
          <p:cNvPr id="3" name="Espace réservé pour une image  2"/>
          <p:cNvSpPr>
            <a:spLocks noGrp="1"/>
          </p:cNvSpPr>
          <p:nvPr>
            <p:ph type="pic" idx="1"/>
          </p:nvPr>
        </p:nvSpPr>
        <p:spPr>
          <a:xfrm>
            <a:off x="5184001" y="986846"/>
            <a:ext cx="6170880" cy="4874710"/>
          </a:xfrm>
        </p:spPr>
        <p:txBody>
          <a:bodyPr/>
          <a:lstStyle>
            <a:lvl1pPr marL="0" indent="0">
              <a:buNone/>
              <a:defRPr sz="3870"/>
            </a:lvl1pPr>
            <a:lvl2pPr marL="552938" indent="0">
              <a:buNone/>
              <a:defRPr sz="3386"/>
            </a:lvl2pPr>
            <a:lvl3pPr marL="1105875" indent="0">
              <a:buNone/>
              <a:defRPr sz="2903"/>
            </a:lvl3pPr>
            <a:lvl4pPr marL="1658813" indent="0">
              <a:buNone/>
              <a:defRPr sz="2419"/>
            </a:lvl4pPr>
            <a:lvl5pPr marL="2211751" indent="0">
              <a:buNone/>
              <a:defRPr sz="2419"/>
            </a:lvl5pPr>
            <a:lvl6pPr marL="2764688" indent="0">
              <a:buNone/>
              <a:defRPr sz="2419"/>
            </a:lvl6pPr>
            <a:lvl7pPr marL="3317626" indent="0">
              <a:buNone/>
              <a:defRPr sz="2419"/>
            </a:lvl7pPr>
            <a:lvl8pPr marL="3870564" indent="0">
              <a:buNone/>
              <a:defRPr sz="2419"/>
            </a:lvl8pPr>
            <a:lvl9pPr marL="4423501" indent="0">
              <a:buNone/>
              <a:defRPr sz="2419"/>
            </a:lvl9pPr>
          </a:lstStyle>
          <a:p>
            <a:endParaRPr lang="fr-FR"/>
          </a:p>
        </p:txBody>
      </p:sp>
      <p:sp>
        <p:nvSpPr>
          <p:cNvPr id="4" name="Espace réservé du texte 3"/>
          <p:cNvSpPr>
            <a:spLocks noGrp="1"/>
          </p:cNvSpPr>
          <p:nvPr>
            <p:ph type="body" sz="half" idx="2"/>
          </p:nvPr>
        </p:nvSpPr>
        <p:spPr>
          <a:xfrm>
            <a:off x="839041" y="2058168"/>
            <a:ext cx="3932160" cy="3811067"/>
          </a:xfrm>
        </p:spPr>
        <p:txBody>
          <a:bodyPr/>
          <a:lstStyle>
            <a:lvl1pPr marL="0" indent="0">
              <a:buNone/>
              <a:defRPr sz="1935"/>
            </a:lvl1pPr>
            <a:lvl2pPr marL="552938" indent="0">
              <a:buNone/>
              <a:defRPr sz="1693"/>
            </a:lvl2pPr>
            <a:lvl3pPr marL="1105875" indent="0">
              <a:buNone/>
              <a:defRPr sz="1451"/>
            </a:lvl3pPr>
            <a:lvl4pPr marL="1658813" indent="0">
              <a:buNone/>
              <a:defRPr sz="1209"/>
            </a:lvl4pPr>
            <a:lvl5pPr marL="2211751" indent="0">
              <a:buNone/>
              <a:defRPr sz="1209"/>
            </a:lvl5pPr>
            <a:lvl6pPr marL="2764688" indent="0">
              <a:buNone/>
              <a:defRPr sz="1209"/>
            </a:lvl6pPr>
            <a:lvl7pPr marL="3317626" indent="0">
              <a:buNone/>
              <a:defRPr sz="1209"/>
            </a:lvl7pPr>
            <a:lvl8pPr marL="3870564" indent="0">
              <a:buNone/>
              <a:defRPr sz="1209"/>
            </a:lvl8pPr>
            <a:lvl9pPr marL="4423501" indent="0">
              <a:buNone/>
              <a:defRPr sz="1209"/>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pPr lvl="0"/>
            <a:endParaRPr lang="fr-FR"/>
          </a:p>
        </p:txBody>
      </p:sp>
      <p:sp>
        <p:nvSpPr>
          <p:cNvPr id="6" name="Espace réservé du pied de page 5"/>
          <p:cNvSpPr>
            <a:spLocks noGrp="1"/>
          </p:cNvSpPr>
          <p:nvPr>
            <p:ph type="ftr" sz="quarter" idx="11"/>
          </p:nvPr>
        </p:nvSpPr>
        <p:spPr/>
        <p:txBody>
          <a:bodyPr/>
          <a:lstStyle/>
          <a:p>
            <a:pPr lvl="0"/>
            <a:endParaRPr lang="fr-FR"/>
          </a:p>
        </p:txBody>
      </p:sp>
      <p:sp>
        <p:nvSpPr>
          <p:cNvPr id="7" name="Espace réservé du numéro de diapositive 6"/>
          <p:cNvSpPr>
            <a:spLocks noGrp="1"/>
          </p:cNvSpPr>
          <p:nvPr>
            <p:ph type="sldNum" sz="quarter" idx="12"/>
          </p:nvPr>
        </p:nvSpPr>
        <p:spPr/>
        <p:txBody>
          <a:bodyPr/>
          <a:lstStyle/>
          <a:p>
            <a:pPr lvl="0"/>
            <a:fld id="{83FFE410-F530-4376-A1A2-902132DF8CAF}" type="slidenum">
              <a:t>‹N°›</a:t>
            </a:fld>
            <a:endParaRPr lang="fr-FR"/>
          </a:p>
        </p:txBody>
      </p:sp>
    </p:spTree>
    <p:extLst>
      <p:ext uri="{BB962C8B-B14F-4D97-AF65-F5344CB8AC3E}">
        <p14:creationId xmlns:p14="http://schemas.microsoft.com/office/powerpoint/2010/main" val="8914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229C3484-0068-465B-B5BF-AAD82999F616}" type="slidenum">
              <a:t>‹N°›</a:t>
            </a:fld>
            <a:endParaRPr lang="fr-FR"/>
          </a:p>
        </p:txBody>
      </p:sp>
    </p:spTree>
    <p:extLst>
      <p:ext uri="{BB962C8B-B14F-4D97-AF65-F5344CB8AC3E}">
        <p14:creationId xmlns:p14="http://schemas.microsoft.com/office/powerpoint/2010/main" val="322196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26081" y="216953"/>
            <a:ext cx="2830080" cy="5443009"/>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35841" y="216953"/>
            <a:ext cx="8305920" cy="544300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lvl="0"/>
            <a:endParaRPr lang="fr-FR"/>
          </a:p>
        </p:txBody>
      </p:sp>
      <p:sp>
        <p:nvSpPr>
          <p:cNvPr id="5" name="Espace réservé du pied de page 4"/>
          <p:cNvSpPr>
            <a:spLocks noGrp="1"/>
          </p:cNvSpPr>
          <p:nvPr>
            <p:ph type="ftr" sz="quarter" idx="11"/>
          </p:nvPr>
        </p:nvSpPr>
        <p:spPr/>
        <p:txBody>
          <a:bodyPr/>
          <a:lstStyle/>
          <a:p>
            <a:pPr lvl="0"/>
            <a:endParaRPr lang="fr-FR"/>
          </a:p>
        </p:txBody>
      </p:sp>
      <p:sp>
        <p:nvSpPr>
          <p:cNvPr id="6" name="Espace réservé du numéro de diapositive 5"/>
          <p:cNvSpPr>
            <a:spLocks noGrp="1"/>
          </p:cNvSpPr>
          <p:nvPr>
            <p:ph type="sldNum" sz="quarter" idx="12"/>
          </p:nvPr>
        </p:nvSpPr>
        <p:spPr/>
        <p:txBody>
          <a:bodyPr/>
          <a:lstStyle/>
          <a:p>
            <a:pPr lvl="0"/>
            <a:fld id="{16FCEE5C-FC21-40FB-B19F-BF2A1562BD7C}" type="slidenum">
              <a:t>‹N°›</a:t>
            </a:fld>
            <a:endParaRPr lang="fr-FR"/>
          </a:p>
        </p:txBody>
      </p:sp>
    </p:spTree>
    <p:extLst>
      <p:ext uri="{BB962C8B-B14F-4D97-AF65-F5344CB8AC3E}">
        <p14:creationId xmlns:p14="http://schemas.microsoft.com/office/powerpoint/2010/main" val="3896991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1D45DF3-6777-4F7C-B9BA-5D82DA85116A}" type="datetimeFigureOut">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1633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1D45DF3-6777-4F7C-B9BA-5D82DA85116A}" type="datetimeFigureOut">
              <a:rPr lang="fr-FR" smtClean="0"/>
              <a:t>26/11/2024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428872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1D45DF3-6777-4F7C-B9BA-5D82DA85116A}" type="datetimeFigureOut">
              <a:rPr lang="fr-FR" smtClean="0"/>
              <a:t>26/11/2024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258489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D45DF3-6777-4F7C-B9BA-5D82DA85116A}" type="datetimeFigureOut">
              <a:rPr lang="fr-FR" smtClean="0"/>
              <a:t>26/11/2024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31525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D45DF3-6777-4F7C-B9BA-5D82DA85116A}" type="datetimeFigureOut">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14968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1D45DF3-6777-4F7C-B9BA-5D82DA85116A}" type="datetimeFigureOut">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D6DA7D-BA33-4A79-8B51-EDA67AA19FE7}" type="slidenum">
              <a:rPr lang="fr-FR" smtClean="0"/>
              <a:t>‹N°›</a:t>
            </a:fld>
            <a:endParaRPr lang="fr-FR"/>
          </a:p>
        </p:txBody>
      </p:sp>
    </p:spTree>
    <p:extLst>
      <p:ext uri="{BB962C8B-B14F-4D97-AF65-F5344CB8AC3E}">
        <p14:creationId xmlns:p14="http://schemas.microsoft.com/office/powerpoint/2010/main" val="3055494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45DF3-6777-4F7C-B9BA-5D82DA85116A}" type="datetimeFigureOut">
              <a:rPr lang="fr-FR" smtClean="0"/>
              <a:t>26/11/2024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6DA7D-BA33-4A79-8B51-EDA67AA19FE7}" type="slidenum">
              <a:rPr lang="fr-FR" smtClean="0"/>
              <a:t>‹N°›</a:t>
            </a:fld>
            <a:endParaRPr lang="fr-FR"/>
          </a:p>
        </p:txBody>
      </p:sp>
    </p:spTree>
    <p:extLst>
      <p:ext uri="{BB962C8B-B14F-4D97-AF65-F5344CB8AC3E}">
        <p14:creationId xmlns:p14="http://schemas.microsoft.com/office/powerpoint/2010/main" val="2871365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3174" y="6400796"/>
            <a:ext cx="12188819" cy="457204"/>
          </a:xfrm>
          <a:prstGeom prst="rect">
            <a:avLst/>
          </a:prstGeom>
          <a:solidFill>
            <a:srgbClr val="2683C6"/>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3" name="Rectangle 8"/>
          <p:cNvSpPr/>
          <p:nvPr/>
        </p:nvSpPr>
        <p:spPr>
          <a:xfrm>
            <a:off x="12" y="6334311"/>
            <a:ext cx="12188819" cy="64008"/>
          </a:xfrm>
          <a:prstGeom prst="rect">
            <a:avLst/>
          </a:prstGeom>
          <a:solidFill>
            <a:srgbClr val="1CADE4"/>
          </a:solidFill>
          <a:ln cap="flat">
            <a:noFill/>
            <a:prstDash val="solid"/>
          </a:ln>
        </p:spPr>
        <p:txBody>
          <a:bodyPr vert="horz" wrap="square" lIns="0" tIns="0" rIns="0" bIns="0" anchor="t" anchorCtr="0" compatLnSpc="1">
            <a:noAutofit/>
          </a:bodyPr>
          <a:lstStyle/>
          <a:p>
            <a:pPr marL="0" marR="0" lvl="0" indent="0" algn="l" defTabSz="110587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177" b="0" i="0" u="none" strike="noStrike" kern="1200" cap="none" spc="0" baseline="0">
              <a:solidFill>
                <a:srgbClr val="000000"/>
              </a:solidFill>
              <a:uFillTx/>
              <a:latin typeface="Calibri"/>
            </a:endParaRPr>
          </a:p>
        </p:txBody>
      </p:sp>
      <p:sp>
        <p:nvSpPr>
          <p:cNvPr id="4" name="Title Placeholder 1"/>
          <p:cNvSpPr txBox="1">
            <a:spLocks noGrp="1"/>
          </p:cNvSpPr>
          <p:nvPr>
            <p:ph type="title"/>
          </p:nvPr>
        </p:nvSpPr>
        <p:spPr>
          <a:xfrm>
            <a:off x="1097283" y="286599"/>
            <a:ext cx="10058397" cy="1450760"/>
          </a:xfrm>
          <a:prstGeom prst="rect">
            <a:avLst/>
          </a:prstGeom>
          <a:noFill/>
          <a:ln>
            <a:noFill/>
          </a:ln>
        </p:spPr>
        <p:txBody>
          <a:bodyPr vert="horz" wrap="square" lIns="91440" tIns="45720" rIns="91440" bIns="45720" anchor="b" anchorCtr="0" compatLnSpc="1">
            <a:normAutofit/>
          </a:bodyPr>
          <a:lstStyle/>
          <a:p>
            <a:pPr lvl="0"/>
            <a:r>
              <a:rPr lang="fr-FR"/>
              <a:t>Modifiez le style du titre</a:t>
            </a:r>
            <a:endParaRPr lang="en-US"/>
          </a:p>
        </p:txBody>
      </p:sp>
      <p:sp>
        <p:nvSpPr>
          <p:cNvPr id="5" name="Text Placeholder 2"/>
          <p:cNvSpPr txBox="1">
            <a:spLocks noGrp="1"/>
          </p:cNvSpPr>
          <p:nvPr>
            <p:ph type="body" idx="1"/>
          </p:nvPr>
        </p:nvSpPr>
        <p:spPr>
          <a:xfrm>
            <a:off x="1097283" y="1845737"/>
            <a:ext cx="10058397" cy="4023362"/>
          </a:xfrm>
          <a:prstGeom prst="rect">
            <a:avLst/>
          </a:prstGeom>
          <a:noFill/>
          <a:ln>
            <a:noFill/>
          </a:ln>
        </p:spPr>
        <p:txBody>
          <a:bodyPr vert="horz" wrap="square" lIns="0" tIns="45720" rIns="0" bIns="45720" anchor="t" anchorCtr="0" compatLnSpc="1">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p:cNvSpPr txBox="1">
            <a:spLocks noGrp="1"/>
          </p:cNvSpPr>
          <p:nvPr>
            <p:ph type="dt" sz="half" idx="2"/>
          </p:nvPr>
        </p:nvSpPr>
        <p:spPr>
          <a:xfrm>
            <a:off x="1097282" y="6459784"/>
            <a:ext cx="2472273" cy="365128"/>
          </a:xfrm>
          <a:prstGeom prst="rect">
            <a:avLst/>
          </a:prstGeom>
          <a:noFill/>
          <a:ln>
            <a:noFill/>
          </a:ln>
        </p:spPr>
        <p:txBody>
          <a:bodyPr vert="horz" wrap="square" lIns="91440" tIns="45720" rIns="91440" bIns="45720" anchor="ctr" anchorCtr="0" compatLnSpc="1">
            <a:noAutofit/>
          </a:bodyPr>
          <a:lstStyle>
            <a:lvl1pPr marL="0" marR="0" lvl="0" indent="0" algn="l" defTabSz="552938" rtl="0" fontAlgn="auto" hangingPunct="1">
              <a:lnSpc>
                <a:spcPct val="100000"/>
              </a:lnSpc>
              <a:spcBef>
                <a:spcPts val="0"/>
              </a:spcBef>
              <a:spcAft>
                <a:spcPts val="0"/>
              </a:spcAft>
              <a:buNone/>
              <a:tabLst/>
              <a:defRPr lang="fr-FR" sz="900" b="0" i="0" u="none" strike="noStrike" kern="1200" cap="none" spc="0" baseline="0">
                <a:solidFill>
                  <a:srgbClr val="FFFFFF"/>
                </a:solidFill>
                <a:uFillTx/>
                <a:latin typeface="Calibri"/>
              </a:defRPr>
            </a:lvl1pPr>
          </a:lstStyle>
          <a:p>
            <a:pPr lvl="0"/>
            <a:endParaRPr lang="fr-FR"/>
          </a:p>
        </p:txBody>
      </p:sp>
      <p:sp>
        <p:nvSpPr>
          <p:cNvPr id="7" name="Footer Placeholder 4"/>
          <p:cNvSpPr txBox="1">
            <a:spLocks noGrp="1"/>
          </p:cNvSpPr>
          <p:nvPr>
            <p:ph type="ftr" sz="quarter" idx="3"/>
          </p:nvPr>
        </p:nvSpPr>
        <p:spPr>
          <a:xfrm>
            <a:off x="3686186" y="6459784"/>
            <a:ext cx="4822805" cy="365128"/>
          </a:xfrm>
          <a:prstGeom prst="rect">
            <a:avLst/>
          </a:prstGeom>
          <a:noFill/>
          <a:ln>
            <a:noFill/>
          </a:ln>
        </p:spPr>
        <p:txBody>
          <a:bodyPr vert="horz" wrap="square" lIns="91440" tIns="45720" rIns="91440" bIns="45720" anchor="ctr" anchorCtr="1" compatLnSpc="1">
            <a:noAutofit/>
          </a:bodyPr>
          <a:lstStyle>
            <a:lvl1pPr marL="0" marR="0" lvl="0" indent="0" algn="ctr" defTabSz="552938" rtl="0" fontAlgn="auto" hangingPunct="1">
              <a:lnSpc>
                <a:spcPct val="100000"/>
              </a:lnSpc>
              <a:spcBef>
                <a:spcPts val="0"/>
              </a:spcBef>
              <a:spcAft>
                <a:spcPts val="0"/>
              </a:spcAft>
              <a:buNone/>
              <a:tabLst/>
              <a:defRPr lang="fr-FR" sz="900" b="0" i="0" u="none" strike="noStrike" kern="1200" cap="all" spc="0" baseline="0">
                <a:solidFill>
                  <a:srgbClr val="FFFFFF"/>
                </a:solidFill>
                <a:uFillTx/>
                <a:latin typeface="Calibri"/>
              </a:defRPr>
            </a:lvl1pPr>
          </a:lstStyle>
          <a:p>
            <a:pPr lvl="0"/>
            <a:endParaRPr lang="fr-FR"/>
          </a:p>
        </p:txBody>
      </p:sp>
      <p:sp>
        <p:nvSpPr>
          <p:cNvPr id="8" name="Slide Number Placeholder 5"/>
          <p:cNvSpPr txBox="1">
            <a:spLocks noGrp="1"/>
          </p:cNvSpPr>
          <p:nvPr>
            <p:ph type="sldNum" sz="quarter" idx="4"/>
          </p:nvPr>
        </p:nvSpPr>
        <p:spPr>
          <a:xfrm>
            <a:off x="9900461" y="6459784"/>
            <a:ext cx="1312019" cy="365128"/>
          </a:xfrm>
          <a:prstGeom prst="rect">
            <a:avLst/>
          </a:prstGeom>
          <a:noFill/>
          <a:ln>
            <a:noFill/>
          </a:ln>
        </p:spPr>
        <p:txBody>
          <a:bodyPr vert="horz" wrap="square" lIns="91440" tIns="45720" rIns="91440" bIns="45720" anchor="ctr" anchorCtr="0" compatLnSpc="1">
            <a:noAutofit/>
          </a:bodyPr>
          <a:lstStyle>
            <a:lvl1pPr marL="0" marR="0" lvl="0" indent="0" algn="r" defTabSz="552938" rtl="0" fontAlgn="auto" hangingPunct="1">
              <a:lnSpc>
                <a:spcPct val="100000"/>
              </a:lnSpc>
              <a:spcBef>
                <a:spcPts val="0"/>
              </a:spcBef>
              <a:spcAft>
                <a:spcPts val="0"/>
              </a:spcAft>
              <a:buNone/>
              <a:tabLst/>
              <a:defRPr lang="fr-FR" sz="1050" b="0" i="0" u="none" strike="noStrike" kern="1200" cap="none" spc="0" baseline="0">
                <a:solidFill>
                  <a:srgbClr val="FFFFFF"/>
                </a:solidFill>
                <a:uFillTx/>
                <a:latin typeface="Calibri"/>
              </a:defRPr>
            </a:lvl1pPr>
          </a:lstStyle>
          <a:p>
            <a:pPr lvl="0"/>
            <a:fld id="{DA6F3A41-AC7C-4AD3-A05A-384D6ED9A056}" type="slidenum">
              <a:t>‹N°›</a:t>
            </a:fld>
            <a:endParaRPr lang="fr-FR"/>
          </a:p>
        </p:txBody>
      </p:sp>
      <p:cxnSp>
        <p:nvCxnSpPr>
          <p:cNvPr id="9" name="Straight Connector 9"/>
          <p:cNvCxnSpPr/>
          <p:nvPr/>
        </p:nvCxnSpPr>
        <p:spPr>
          <a:xfrm>
            <a:off x="1193531" y="1737848"/>
            <a:ext cx="9966960"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4179309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337" rtl="0" fontAlgn="auto" hangingPunct="1">
        <a:lnSpc>
          <a:spcPct val="85000"/>
        </a:lnSpc>
        <a:spcBef>
          <a:spcPts val="0"/>
        </a:spcBef>
        <a:spcAft>
          <a:spcPts val="0"/>
        </a:spcAft>
        <a:buNone/>
        <a:tabLst/>
        <a:defRPr lang="fr-FR" sz="4800" b="0" i="0" u="none" strike="noStrike" kern="1200" cap="none" spc="-50" baseline="0">
          <a:solidFill>
            <a:srgbClr val="404040"/>
          </a:solidFill>
          <a:uFillTx/>
          <a:latin typeface="Calibri Light"/>
        </a:defRPr>
      </a:lvl1pPr>
    </p:titleStyle>
    <p:bodyStyle>
      <a:lvl1pPr marL="91433" marR="0" lvl="0" indent="-91433" algn="l" defTabSz="914337" rtl="0" fontAlgn="auto" hangingPunct="1">
        <a:lnSpc>
          <a:spcPct val="90000"/>
        </a:lnSpc>
        <a:spcBef>
          <a:spcPts val="1197"/>
        </a:spcBef>
        <a:spcAft>
          <a:spcPts val="200"/>
        </a:spcAft>
        <a:buClr>
          <a:srgbClr val="1CADE4"/>
        </a:buClr>
        <a:buSzPct val="100000"/>
        <a:buFont typeface="Calibri" pitchFamily="34"/>
        <a:buChar char=" "/>
        <a:tabLst/>
        <a:defRPr lang="fr-FR" sz="2000" b="0" i="0" u="none" strike="noStrike" kern="1200" cap="none" spc="0" baseline="0">
          <a:solidFill>
            <a:srgbClr val="404040"/>
          </a:solidFill>
          <a:uFillTx/>
          <a:latin typeface="Calibri"/>
        </a:defRPr>
      </a:lvl1pPr>
      <a:lvl2pPr marL="384026" marR="0" lvl="1" indent="-182867" algn="l" defTabSz="914337" rtl="0" fontAlgn="auto" hangingPunct="1">
        <a:lnSpc>
          <a:spcPct val="90000"/>
        </a:lnSpc>
        <a:spcBef>
          <a:spcPts val="200"/>
        </a:spcBef>
        <a:spcAft>
          <a:spcPts val="399"/>
        </a:spcAft>
        <a:buClr>
          <a:srgbClr val="1CADE4"/>
        </a:buClr>
        <a:buSzPct val="100000"/>
        <a:buFont typeface="Calibri" pitchFamily="34"/>
        <a:buChar char="◦"/>
        <a:tabLst/>
        <a:defRPr lang="fr-FR" sz="1800" b="0" i="0" u="none" strike="noStrike" kern="1200" cap="none" spc="0" baseline="0">
          <a:solidFill>
            <a:srgbClr val="404040"/>
          </a:solidFill>
          <a:uFillTx/>
          <a:latin typeface="Calibri"/>
        </a:defRPr>
      </a:lvl2pPr>
      <a:lvl3pPr marL="566893" marR="0" lvl="2" indent="-182867" algn="l" defTabSz="914337" rtl="0" fontAlgn="auto" hangingPunct="1">
        <a:lnSpc>
          <a:spcPct val="90000"/>
        </a:lnSpc>
        <a:spcBef>
          <a:spcPts val="200"/>
        </a:spcBef>
        <a:spcAft>
          <a:spcPts val="399"/>
        </a:spcAft>
        <a:buClr>
          <a:srgbClr val="1CADE4"/>
        </a:buClr>
        <a:buSzPct val="100000"/>
        <a:buFont typeface="Calibri" pitchFamily="34"/>
        <a:buChar char="◦"/>
        <a:tabLst/>
        <a:defRPr lang="fr-FR" sz="1400" b="0" i="0" u="none" strike="noStrike" kern="1200" cap="none" spc="0" baseline="0">
          <a:solidFill>
            <a:srgbClr val="404040"/>
          </a:solidFill>
          <a:uFillTx/>
          <a:latin typeface="Calibri"/>
        </a:defRPr>
      </a:lvl3pPr>
      <a:lvl4pPr marL="749760" marR="0" lvl="3" indent="-182867" algn="l" defTabSz="914337" rtl="0" fontAlgn="auto" hangingPunct="1">
        <a:lnSpc>
          <a:spcPct val="90000"/>
        </a:lnSpc>
        <a:spcBef>
          <a:spcPts val="200"/>
        </a:spcBef>
        <a:spcAft>
          <a:spcPts val="399"/>
        </a:spcAft>
        <a:buClr>
          <a:srgbClr val="1CADE4"/>
        </a:buClr>
        <a:buSzPct val="100000"/>
        <a:buFont typeface="Calibri" pitchFamily="34"/>
        <a:buChar char="◦"/>
        <a:tabLst/>
        <a:defRPr lang="fr-FR" sz="1400" b="0" i="0" u="none" strike="noStrike" kern="1200" cap="none" spc="0" baseline="0">
          <a:solidFill>
            <a:srgbClr val="404040"/>
          </a:solidFill>
          <a:uFillTx/>
          <a:latin typeface="Calibri"/>
        </a:defRPr>
      </a:lvl4pPr>
      <a:lvl5pPr marL="932629" marR="0" lvl="4" indent="-182867" algn="l" defTabSz="914337" rtl="0" fontAlgn="auto" hangingPunct="1">
        <a:lnSpc>
          <a:spcPct val="90000"/>
        </a:lnSpc>
        <a:spcBef>
          <a:spcPts val="200"/>
        </a:spcBef>
        <a:spcAft>
          <a:spcPts val="399"/>
        </a:spcAft>
        <a:buClr>
          <a:srgbClr val="1CADE4"/>
        </a:buClr>
        <a:buSzPct val="100000"/>
        <a:buFont typeface="Calibri" pitchFamily="34"/>
        <a:buChar char="◦"/>
        <a:tabLst/>
        <a:defRPr lang="fr-FR" sz="1400" b="0" i="0" u="none" strike="noStrike" kern="1200" cap="none" spc="0" baseline="0">
          <a:solidFill>
            <a:srgbClr val="404040"/>
          </a:solidFill>
          <a:uFillTx/>
          <a:latin typeface="Calibri"/>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fr-FR"/>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Forme libre 1"/>
          <p:cNvSpPr/>
          <p:nvPr/>
        </p:nvSpPr>
        <p:spPr>
          <a:xfrm>
            <a:off x="0" y="0"/>
            <a:ext cx="12187325" cy="8707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3780000"/>
          </a:gradFill>
          <a:ln>
            <a:noFill/>
            <a:prstDash val="solid"/>
          </a:ln>
          <a:effectLst>
            <a:outerShdw dist="10800" dir="5400000" algn="tl">
              <a:srgbClr val="009BDD"/>
            </a:outerShdw>
          </a:effectLst>
        </p:spPr>
        <p:txBody>
          <a:bodyPr vert="horz" wrap="none" lIns="108847" tIns="54423" rIns="108847" bIns="54423" anchor="ctr" anchorCtr="0" compatLnSpc="0">
            <a:noAutofit/>
          </a:bodyPr>
          <a:lstStyle/>
          <a:p>
            <a:pPr marL="0" marR="0" lvl="0" indent="0" rtl="0" hangingPunct="0">
              <a:lnSpc>
                <a:spcPct val="100000"/>
              </a:lnSpc>
              <a:spcBef>
                <a:spcPts val="0"/>
              </a:spcBef>
              <a:spcAft>
                <a:spcPts val="0"/>
              </a:spcAft>
              <a:buNone/>
              <a:tabLst/>
            </a:pPr>
            <a:endParaRPr lang="fr-FR" sz="2177" b="0" i="0" u="none" strike="noStrike" kern="1200" cap="none">
              <a:ln>
                <a:noFill/>
              </a:ln>
              <a:latin typeface="Liberation Sans" pitchFamily="18"/>
              <a:ea typeface="Segoe UI" pitchFamily="2"/>
              <a:cs typeface="Tahoma" pitchFamily="2"/>
            </a:endParaRPr>
          </a:p>
        </p:txBody>
      </p:sp>
      <p:sp>
        <p:nvSpPr>
          <p:cNvPr id="3" name="Forme libre 2"/>
          <p:cNvSpPr/>
          <p:nvPr/>
        </p:nvSpPr>
        <p:spPr>
          <a:xfrm>
            <a:off x="3919" y="6095409"/>
            <a:ext cx="12187325" cy="7636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77CAEE"/>
              </a:gs>
              <a:gs pos="100000">
                <a:srgbClr val="009BDD"/>
              </a:gs>
            </a:gsLst>
            <a:lin ang="3780000"/>
          </a:gradFill>
          <a:ln>
            <a:noFill/>
            <a:prstDash val="solid"/>
          </a:ln>
          <a:effectLst>
            <a:outerShdw dist="10800" dir="5400000" algn="tl">
              <a:srgbClr val="009BDD"/>
            </a:outerShdw>
          </a:effectLst>
        </p:spPr>
        <p:txBody>
          <a:bodyPr vert="horz" wrap="none" lIns="108847" tIns="54423" rIns="108847" bIns="54423" anchor="ctr" anchorCtr="0" compatLnSpc="0">
            <a:noAutofit/>
          </a:bodyPr>
          <a:lstStyle/>
          <a:p>
            <a:pPr marL="0" marR="0" lvl="0" indent="0" rtl="0" hangingPunct="0">
              <a:lnSpc>
                <a:spcPct val="100000"/>
              </a:lnSpc>
              <a:spcBef>
                <a:spcPts val="0"/>
              </a:spcBef>
              <a:spcAft>
                <a:spcPts val="0"/>
              </a:spcAft>
              <a:buNone/>
              <a:tabLst/>
            </a:pPr>
            <a:endParaRPr lang="fr-FR" sz="2177" b="0" i="0" u="none" strike="noStrike" kern="1200" cap="none">
              <a:ln>
                <a:noFill/>
              </a:ln>
              <a:latin typeface="Liberation Sans" pitchFamily="18"/>
              <a:ea typeface="Segoe UI" pitchFamily="2"/>
              <a:cs typeface="Tahoma" pitchFamily="2"/>
            </a:endParaRPr>
          </a:p>
        </p:txBody>
      </p:sp>
      <p:sp>
        <p:nvSpPr>
          <p:cNvPr id="4" name=" 3"/>
          <p:cNvSpPr txBox="1">
            <a:spLocks noGrp="1"/>
          </p:cNvSpPr>
          <p:nvPr>
            <p:ph type="title"/>
          </p:nvPr>
        </p:nvSpPr>
        <p:spPr>
          <a:xfrm>
            <a:off x="435402" y="217693"/>
            <a:ext cx="11320441" cy="578193"/>
          </a:xfrm>
          <a:prstGeom prst="rect">
            <a:avLst/>
          </a:prstGeom>
          <a:noFill/>
          <a:ln>
            <a:noFill/>
          </a:ln>
        </p:spPr>
        <p:txBody>
          <a:bodyPr lIns="0" tIns="0" rIns="0" bIns="0" anchor="ctr"/>
          <a:lstStyle/>
          <a:p>
            <a:endParaRPr lang="fr-FR"/>
          </a:p>
        </p:txBody>
      </p:sp>
      <p:sp>
        <p:nvSpPr>
          <p:cNvPr id="5" name=" 4"/>
          <p:cNvSpPr txBox="1">
            <a:spLocks noGrp="1"/>
          </p:cNvSpPr>
          <p:nvPr>
            <p:ph type="body" idx="1"/>
          </p:nvPr>
        </p:nvSpPr>
        <p:spPr>
          <a:xfrm>
            <a:off x="435402" y="1306159"/>
            <a:ext cx="11320441" cy="4353863"/>
          </a:xfrm>
          <a:prstGeom prst="rect">
            <a:avLst/>
          </a:prstGeom>
          <a:noFill/>
          <a:ln>
            <a:noFill/>
          </a:ln>
        </p:spPr>
        <p:txBody>
          <a:bodyPr lIns="0" tIns="0" rIns="0" bIns="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 5"/>
          <p:cNvSpPr txBox="1">
            <a:spLocks noGrp="1"/>
          </p:cNvSpPr>
          <p:nvPr>
            <p:ph type="dt" sz="half" idx="2"/>
          </p:nvPr>
        </p:nvSpPr>
        <p:spPr>
          <a:xfrm>
            <a:off x="435402" y="6313102"/>
            <a:ext cx="2830110" cy="435386"/>
          </a:xfrm>
          <a:prstGeom prst="rect">
            <a:avLst/>
          </a:prstGeom>
          <a:noFill/>
          <a:ln>
            <a:noFill/>
          </a:ln>
        </p:spPr>
        <p:txBody>
          <a:bodyPr vert="horz" lIns="0" tIns="0" rIns="0" bIns="0" anchorCtr="0">
            <a:noAutofit/>
          </a:bodyPr>
          <a:lstStyle>
            <a:lvl1pPr lvl="0" rtl="0" hangingPunct="0">
              <a:buNone/>
              <a:tabLst/>
              <a:defRPr lang="fr-FR" sz="1693" kern="1200">
                <a:solidFill>
                  <a:srgbClr val="FFFFFF"/>
                </a:solidFill>
                <a:latin typeface="Liberation Sans" pitchFamily="18"/>
                <a:ea typeface="Segoe UI" pitchFamily="2"/>
                <a:cs typeface="Tahoma" pitchFamily="2"/>
              </a:defRPr>
            </a:lvl1pPr>
          </a:lstStyle>
          <a:p>
            <a:pPr lvl="0"/>
            <a:endParaRPr lang="fr-FR"/>
          </a:p>
        </p:txBody>
      </p:sp>
      <p:sp>
        <p:nvSpPr>
          <p:cNvPr id="7" name=" 6"/>
          <p:cNvSpPr txBox="1">
            <a:spLocks noGrp="1"/>
          </p:cNvSpPr>
          <p:nvPr>
            <p:ph type="ftr" sz="quarter" idx="3"/>
          </p:nvPr>
        </p:nvSpPr>
        <p:spPr>
          <a:xfrm>
            <a:off x="4136315" y="6313102"/>
            <a:ext cx="3918614" cy="435386"/>
          </a:xfrm>
          <a:prstGeom prst="rect">
            <a:avLst/>
          </a:prstGeom>
          <a:noFill/>
          <a:ln>
            <a:noFill/>
          </a:ln>
        </p:spPr>
        <p:txBody>
          <a:bodyPr vert="horz" lIns="0" tIns="0" rIns="0" bIns="0" anchorCtr="0">
            <a:noAutofit/>
          </a:bodyPr>
          <a:lstStyle>
            <a:lvl1pPr lvl="0" algn="ctr" rtl="0" hangingPunct="0">
              <a:buNone/>
              <a:tabLst/>
              <a:defRPr lang="fr-FR" sz="1693" kern="1200">
                <a:solidFill>
                  <a:srgbClr val="FFFFFF"/>
                </a:solidFill>
                <a:latin typeface="Liberation Sans" pitchFamily="18"/>
                <a:ea typeface="Segoe UI" pitchFamily="2"/>
                <a:cs typeface="Tahoma" pitchFamily="2"/>
              </a:defRPr>
            </a:lvl1pPr>
          </a:lstStyle>
          <a:p>
            <a:pPr lvl="0"/>
            <a:endParaRPr lang="fr-FR"/>
          </a:p>
        </p:txBody>
      </p:sp>
      <p:sp>
        <p:nvSpPr>
          <p:cNvPr id="8" name=" 7"/>
          <p:cNvSpPr txBox="1">
            <a:spLocks noGrp="1"/>
          </p:cNvSpPr>
          <p:nvPr>
            <p:ph type="sldNum" sz="quarter" idx="4"/>
          </p:nvPr>
        </p:nvSpPr>
        <p:spPr>
          <a:xfrm>
            <a:off x="8925732" y="6313102"/>
            <a:ext cx="2830110" cy="435386"/>
          </a:xfrm>
          <a:prstGeom prst="rect">
            <a:avLst/>
          </a:prstGeom>
          <a:noFill/>
          <a:ln>
            <a:noFill/>
          </a:ln>
        </p:spPr>
        <p:txBody>
          <a:bodyPr vert="horz" lIns="0" tIns="0" rIns="0" bIns="0" anchorCtr="0">
            <a:noAutofit/>
          </a:bodyPr>
          <a:lstStyle>
            <a:lvl1pPr lvl="0" algn="r" rtl="0" hangingPunct="0">
              <a:buNone/>
              <a:tabLst/>
              <a:defRPr lang="fr-FR" sz="1693" kern="1200">
                <a:solidFill>
                  <a:srgbClr val="FFFFFF"/>
                </a:solidFill>
                <a:latin typeface="Liberation Sans" pitchFamily="18"/>
                <a:ea typeface="Segoe UI" pitchFamily="2"/>
                <a:cs typeface="Tahoma" pitchFamily="2"/>
              </a:defRPr>
            </a:lvl1pPr>
          </a:lstStyle>
          <a:p>
            <a:pPr lvl="0"/>
            <a:fld id="{41928B7B-862D-4855-B1C2-AAE32C7BAA8B}" type="slidenum">
              <a:t>‹N°›</a:t>
            </a:fld>
            <a:endParaRPr lang="fr-FR"/>
          </a:p>
        </p:txBody>
      </p:sp>
    </p:spTree>
    <p:extLst>
      <p:ext uri="{BB962C8B-B14F-4D97-AF65-F5344CB8AC3E}">
        <p14:creationId xmlns:p14="http://schemas.microsoft.com/office/powerpoint/2010/main" val="16443466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fr-FR" sz="3991" b="0" i="0" u="none" strike="noStrike" kern="1200" cap="none">
          <a:ln>
            <a:noFill/>
          </a:ln>
          <a:solidFill>
            <a:srgbClr val="FFFFFF"/>
          </a:solidFill>
          <a:highlight>
            <a:scrgbClr r="0" g="0" b="0">
              <a:alpha val="0"/>
            </a:scrgbClr>
          </a:highlight>
          <a:latin typeface="Liberation Sans" pitchFamily="18"/>
        </a:defRPr>
      </a:lvl1pPr>
    </p:titleStyle>
    <p:bodyStyle>
      <a:lvl1pPr marL="0" marR="0" indent="0" rtl="0" hangingPunct="0">
        <a:spcBef>
          <a:spcPts val="1282"/>
        </a:spcBef>
        <a:spcAft>
          <a:spcPts val="0"/>
        </a:spcAft>
        <a:tabLst/>
        <a:defRPr lang="fr-FR" sz="2903" b="0" i="0" u="none" strike="noStrike" kern="1200" cap="none">
          <a:ln>
            <a:noFill/>
          </a:ln>
          <a:solidFill>
            <a:srgbClr val="009BDD"/>
          </a:solidFill>
          <a:highlight>
            <a:scrgbClr r="0" g="0" b="0">
              <a:alpha val="0"/>
            </a:scrgbClr>
          </a:highlight>
          <a:latin typeface="Liberation Sans" pitchFamily="18"/>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fr-FR"/>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67" Type="http://schemas.openxmlformats.org/officeDocument/2006/relationships/image" Target="../../word/media/image64.svg"/><Relationship Id="rId2" Type="http://schemas.openxmlformats.org/officeDocument/2006/relationships/notesSlide" Target="../notesSlides/notesSlide6.xml"/><Relationship Id="rId1" Type="http://schemas.openxmlformats.org/officeDocument/2006/relationships/slideLayout" Target="../slideLayouts/slideLayout7.xml"/><Relationship Id="rId66" Type="http://schemas.openxmlformats.org/officeDocument/2006/relationships/image" Target="../media/image16.png"/><Relationship Id="rId65" Type="http://schemas.openxmlformats.org/officeDocument/2006/relationships/image" Target="../../word/media/image62.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6" Type="http://schemas.openxmlformats.org/officeDocument/2006/relationships/image" Target="../media/image23.png"/><Relationship Id="rId71" Type="http://schemas.openxmlformats.org/officeDocument/2006/relationships/image" Target="../media/image24.png"/><Relationship Id="rId25" Type="http://schemas.openxmlformats.org/officeDocument/2006/relationships/image" Target="../../word/media/image22.svg"/><Relationship Id="rId2" Type="http://schemas.openxmlformats.org/officeDocument/2006/relationships/notesSlide" Target="../notesSlides/notesSlide8.xml"/><Relationship Id="rId70" Type="http://schemas.openxmlformats.org/officeDocument/2006/relationships/image" Target="../media/image15.png"/><Relationship Id="rId1" Type="http://schemas.openxmlformats.org/officeDocument/2006/relationships/slideLayout" Target="../slideLayouts/slideLayout7.xml"/><Relationship Id="rId45" Type="http://schemas.openxmlformats.org/officeDocument/2006/relationships/image" Target="../../word/media/image42.svg"/><Relationship Id="rId65" Type="http://schemas.openxmlformats.org/officeDocument/2006/relationships/image" Target="../../word/media/image620.svg"/><Relationship Id="rId4" Type="http://schemas.openxmlformats.org/officeDocument/2006/relationships/image" Target="../media/image22.png"/><Relationship Id="rId69" Type="http://schemas.openxmlformats.org/officeDocument/2006/relationships/image" Target="../../word/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0"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15.png"/><Relationship Id="rId25" Type="http://schemas.openxmlformats.org/officeDocument/2006/relationships/image" Target="../../word/media/image22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66" Type="http://schemas.openxmlformats.org/officeDocument/2006/relationships/image" Target="../media/image35.png"/><Relationship Id="rId79" Type="http://schemas.openxmlformats.org/officeDocument/2006/relationships/image" Target="../../word/media/image76.svg"/><Relationship Id="rId5" Type="http://schemas.openxmlformats.org/officeDocument/2006/relationships/image" Target="../media/image33.PNG"/><Relationship Id="rId65" Type="http://schemas.openxmlformats.org/officeDocument/2006/relationships/image" Target="../../word/media/image621.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0" Type="http://schemas.openxmlformats.org/officeDocument/2006/relationships/image" Target="../media/image24.png"/><Relationship Id="rId3" Type="http://schemas.openxmlformats.org/officeDocument/2006/relationships/image" Target="../media/image42.PNG"/><Relationship Id="rId25" Type="http://schemas.openxmlformats.org/officeDocument/2006/relationships/image" Target="../../word/media/image222.svg"/><Relationship Id="rId2" Type="http://schemas.openxmlformats.org/officeDocument/2006/relationships/notesSlide" Target="../notesSlides/notesSlide14.xml"/><Relationship Id="rId1" Type="http://schemas.openxmlformats.org/officeDocument/2006/relationships/slideLayout" Target="../slideLayouts/slideLayout7.xml"/><Relationship Id="rId79" Type="http://schemas.openxmlformats.org/officeDocument/2006/relationships/image" Target="../../word/media/image760.svg"/><Relationship Id="rId5" Type="http://schemas.openxmlformats.org/officeDocument/2006/relationships/image" Target="../media/image35.png"/><Relationship Id="rId4" Type="http://schemas.openxmlformats.org/officeDocument/2006/relationships/image" Target="../media/image43.jfif"/></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13" Type="http://schemas.openxmlformats.org/officeDocument/2006/relationships/image" Target="../../word/media/image106.svg"/><Relationship Id="rId3" Type="http://schemas.openxmlformats.org/officeDocument/2006/relationships/image" Target="../media/image38.png"/><Relationship Id="rId21" Type="http://schemas.openxmlformats.org/officeDocument/2006/relationships/image" Target="../../word/media/image21.svg"/><Relationship Id="rId2" Type="http://schemas.openxmlformats.org/officeDocument/2006/relationships/notesSlide" Target="../notesSlides/notesSlide19.xml"/><Relationship Id="rId20"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7.png"/><Relationship Id="rId23" Type="http://schemas.microsoft.com/office/2007/relationships/hdphoto" Target="../media/hdphoto1.wdp"/><Relationship Id="rId19" Type="http://schemas.openxmlformats.org/officeDocument/2006/relationships/image" Target="../../word/media/image160.svg"/><Relationship Id="rId4" Type="http://schemas.openxmlformats.org/officeDocument/2006/relationships/image" Target="../media/image66.PNG"/><Relationship Id="rId22"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67" Type="http://schemas.openxmlformats.org/officeDocument/2006/relationships/image" Target="../../word/media/image640.svg"/><Relationship Id="rId2" Type="http://schemas.openxmlformats.org/officeDocument/2006/relationships/notesSlide" Target="../notesSlides/notesSlide20.xml"/><Relationship Id="rId29" Type="http://schemas.openxmlformats.org/officeDocument/2006/relationships/image" Target="../../word/media/image26.sv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word/media/image20.svg"/><Relationship Id="rId4" Type="http://schemas.openxmlformats.org/officeDocument/2006/relationships/image" Target="../media/image68.png"/><Relationship Id="rId30"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image" Target="../../word/media/image100.svg"/><Relationship Id="rId3" Type="http://schemas.openxmlformats.org/officeDocument/2006/relationships/image" Target="../media/image73.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word/media/image2.svg"/><Relationship Id="rId15" Type="http://schemas.openxmlformats.org/officeDocument/2006/relationships/image" Target="../../word/media/image101.svg"/><Relationship Id="rId4" Type="http://schemas.openxmlformats.org/officeDocument/2006/relationships/image" Target="../media/image74.png"/><Relationship Id="rId1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13" Type="http://schemas.openxmlformats.org/officeDocument/2006/relationships/image" Target="../../word/media/image102.svg"/><Relationship Id="rId3" Type="http://schemas.openxmlformats.org/officeDocument/2006/relationships/image" Target="../media/image80.PNG"/><Relationship Id="rId12" Type="http://schemas.openxmlformats.org/officeDocument/2006/relationships/image" Target="../media/image83.png"/><Relationship Id="rId25" Type="http://schemas.openxmlformats.org/officeDocument/2006/relationships/image" Target="../../word/media/image223.svg"/><Relationship Id="rId2" Type="http://schemas.openxmlformats.org/officeDocument/2006/relationships/notesSlide" Target="../notesSlides/notesSlide23.xml"/><Relationship Id="rId16"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word/media/image8.svg"/><Relationship Id="rId5" Type="http://schemas.openxmlformats.org/officeDocument/2006/relationships/image" Target="../media/image82.png"/><Relationship Id="rId15" Type="http://schemas.openxmlformats.org/officeDocument/2006/relationships/image" Target="../../word/media/image103.svg"/><Relationship Id="rId4" Type="http://schemas.openxmlformats.org/officeDocument/2006/relationships/image" Target="../media/image81.png"/><Relationship Id="rId1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13" Type="http://schemas.openxmlformats.org/officeDocument/2006/relationships/image" Target="../../word/media/image104.svg"/><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8.xml"/><Relationship Id="rId10" Type="http://schemas.openxmlformats.org/officeDocument/2006/relationships/image" Target="../media/image75.png"/><Relationship Id="rId4" Type="http://schemas.openxmlformats.org/officeDocument/2006/relationships/image" Target="../media/image90.png"/><Relationship Id="rId9" Type="http://schemas.openxmlformats.org/officeDocument/2006/relationships/image" Target="../../word/media/image61.sv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59" Type="http://schemas.openxmlformats.org/officeDocument/2006/relationships/image" Target="../../word/media/image5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61" Type="http://schemas.openxmlformats.org/officeDocument/2006/relationships/image" Target="../media/image97.png"/><Relationship Id="rId60" Type="http://schemas.openxmlformats.org/officeDocument/2006/relationships/image" Target="../media/image96.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5" Type="http://schemas.openxmlformats.org/officeDocument/2006/relationships/image" Target="../../word/media/image82.svg"/><Relationship Id="rId98" Type="http://schemas.openxmlformats.org/officeDocument/2006/relationships/image" Target="../media/image9.png"/><Relationship Id="rId3" Type="http://schemas.openxmlformats.org/officeDocument/2006/relationships/image" Target="../media/image5.PNG"/><Relationship Id="rId97" Type="http://schemas.openxmlformats.org/officeDocument/2006/relationships/image" Target="../../word/media/image94.svg"/><Relationship Id="rId89" Type="http://schemas.openxmlformats.org/officeDocument/2006/relationships/image" Target="../../word/media/image86.sv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86"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b="24482"/>
          <a:stretch/>
        </p:blipFill>
        <p:spPr>
          <a:xfrm>
            <a:off x="0" y="0"/>
            <a:ext cx="12191999" cy="6891455"/>
          </a:xfrm>
          <a:prstGeom prst="rect">
            <a:avLst/>
          </a:prstGeom>
        </p:spPr>
      </p:pic>
      <p:sp>
        <p:nvSpPr>
          <p:cNvPr id="6" name="AutoShape 3"/>
          <p:cNvSpPr/>
          <p:nvPr/>
        </p:nvSpPr>
        <p:spPr>
          <a:xfrm>
            <a:off x="1039760" y="2931377"/>
            <a:ext cx="8282464" cy="2695053"/>
          </a:xfrm>
          <a:prstGeom prst="rect">
            <a:avLst/>
          </a:prstGeom>
          <a:solidFill>
            <a:srgbClr val="FFFFFF">
              <a:alpha val="57647"/>
            </a:srgbClr>
          </a:solidFill>
        </p:spPr>
      </p:sp>
      <p:sp>
        <p:nvSpPr>
          <p:cNvPr id="11" name="Pentagone 4"/>
          <p:cNvSpPr/>
          <p:nvPr/>
        </p:nvSpPr>
        <p:spPr>
          <a:xfrm>
            <a:off x="942975" y="3817237"/>
            <a:ext cx="6600825" cy="83099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1D6295"/>
          </a:solidFill>
          <a:ln w="15873" cap="flat">
            <a:solidFill>
              <a:srgbClr val="195F9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FFFFFF"/>
              </a:solidFill>
              <a:uFillTx/>
              <a:latin typeface="Britannic Bold" pitchFamily="34"/>
            </a:endParaRPr>
          </a:p>
        </p:txBody>
      </p:sp>
      <p:sp>
        <p:nvSpPr>
          <p:cNvPr id="7" name="ZoneTexte 6"/>
          <p:cNvSpPr txBox="1"/>
          <p:nvPr/>
        </p:nvSpPr>
        <p:spPr>
          <a:xfrm>
            <a:off x="1140462" y="3817238"/>
            <a:ext cx="5867021" cy="830997"/>
          </a:xfrm>
          <a:prstGeom prst="rect">
            <a:avLst/>
          </a:prstGeom>
          <a:noFill/>
        </p:spPr>
        <p:txBody>
          <a:bodyPr wrap="square" rtlCol="0">
            <a:spAutoFit/>
          </a:bodyPr>
          <a:lstStyle/>
          <a:p>
            <a:r>
              <a:rPr lang="fr-FR" sz="2400" dirty="0" smtClean="0">
                <a:solidFill>
                  <a:schemeClr val="bg1"/>
                </a:solidFill>
                <a:latin typeface="Bahnschrift SemiLight SemiConde" panose="020B0502040204020203" pitchFamily="34" charset="0"/>
              </a:rPr>
              <a:t>Appel à projets « Usages du numérique » 2024 de la Ville de Brest</a:t>
            </a:r>
            <a:endParaRPr lang="fr-FR" sz="2400" dirty="0">
              <a:solidFill>
                <a:schemeClr val="bg1"/>
              </a:solidFill>
              <a:latin typeface="Bahnschrift SemiLight SemiConde" panose="020B0502040204020203" pitchFamily="34" charset="0"/>
            </a:endParaRPr>
          </a:p>
        </p:txBody>
      </p:sp>
      <p:sp>
        <p:nvSpPr>
          <p:cNvPr id="2" name="ZoneTexte 1"/>
          <p:cNvSpPr txBox="1"/>
          <p:nvPr/>
        </p:nvSpPr>
        <p:spPr>
          <a:xfrm>
            <a:off x="9960399" y="0"/>
            <a:ext cx="2231600" cy="646331"/>
          </a:xfrm>
          <a:prstGeom prst="rect">
            <a:avLst/>
          </a:prstGeom>
          <a:noFill/>
        </p:spPr>
        <p:txBody>
          <a:bodyPr wrap="square" rtlCol="0">
            <a:spAutoFit/>
          </a:bodyPr>
          <a:lstStyle/>
          <a:p>
            <a:pPr algn="r"/>
            <a:r>
              <a:rPr lang="fr-FR" sz="1200" dirty="0" smtClean="0">
                <a:latin typeface="+mj-lt"/>
              </a:rPr>
              <a:t>Open Bidouille Camp 2024</a:t>
            </a:r>
          </a:p>
          <a:p>
            <a:pPr algn="r"/>
            <a:r>
              <a:rPr lang="fr-FR" sz="1200" dirty="0" smtClean="0">
                <a:latin typeface="+mj-lt"/>
              </a:rPr>
              <a:t>Samedi 11 novembre</a:t>
            </a:r>
          </a:p>
          <a:p>
            <a:pPr algn="r"/>
            <a:r>
              <a:rPr lang="fr-FR" sz="1200" dirty="0" smtClean="0">
                <a:latin typeface="+mj-lt"/>
              </a:rPr>
              <a:t>Les Capucins</a:t>
            </a:r>
            <a:endParaRPr lang="fr-FR" sz="1200" dirty="0">
              <a:latin typeface="+mj-lt"/>
            </a:endParaRPr>
          </a:p>
        </p:txBody>
      </p:sp>
      <p:sp>
        <p:nvSpPr>
          <p:cNvPr id="12" name="Rectangle 11"/>
          <p:cNvSpPr/>
          <p:nvPr/>
        </p:nvSpPr>
        <p:spPr>
          <a:xfrm>
            <a:off x="-1" y="6363569"/>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latin typeface="Bahnschrift Light Condensed" panose="020B0502040204020203" pitchFamily="34" charset="0"/>
              </a:rPr>
              <a:t>Appel à projets « Usages du numérique » - plénière</a:t>
            </a:r>
            <a:endParaRPr lang="fr-FR" sz="1400" dirty="0">
              <a:latin typeface="Bahnschrift Light Condensed" panose="020B0502040204020203" pitchFamily="34" charset="0"/>
            </a:endParaRPr>
          </a:p>
        </p:txBody>
      </p:sp>
      <p:sp>
        <p:nvSpPr>
          <p:cNvPr id="13" name="Rectangle 12"/>
          <p:cNvSpPr/>
          <p:nvPr/>
        </p:nvSpPr>
        <p:spPr>
          <a:xfrm>
            <a:off x="-1" y="6363570"/>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0" y="5606366"/>
            <a:ext cx="1619250" cy="752475"/>
          </a:xfrm>
          <a:prstGeom prst="rect">
            <a:avLst/>
          </a:prstGeom>
        </p:spPr>
      </p:pic>
    </p:spTree>
    <p:extLst>
      <p:ext uri="{BB962C8B-B14F-4D97-AF65-F5344CB8AC3E}">
        <p14:creationId xmlns:p14="http://schemas.microsoft.com/office/powerpoint/2010/main" val="2494272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775467" y="200722"/>
            <a:ext cx="9075714" cy="1439945"/>
          </a:xfrm>
        </p:spPr>
        <p:txBody>
          <a:bodyPr anchor="ctr"/>
          <a:lstStyle/>
          <a:p>
            <a:pPr lvl="0"/>
            <a:r>
              <a:rPr lang="fr-FR" sz="3144" dirty="0"/>
              <a:t>La mallette pédagogique de l’hébergement Internet </a:t>
            </a:r>
          </a:p>
        </p:txBody>
      </p:sp>
      <p:sp>
        <p:nvSpPr>
          <p:cNvPr id="3" name="ZoneTexte 2"/>
          <p:cNvSpPr txBox="1"/>
          <p:nvPr/>
        </p:nvSpPr>
        <p:spPr>
          <a:xfrm>
            <a:off x="1550020" y="3216391"/>
            <a:ext cx="9367023" cy="1871154"/>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75" kern="0" dirty="0" smtClean="0">
                <a:solidFill>
                  <a:srgbClr val="000000"/>
                </a:solidFill>
                <a:latin typeface="+mj-lt"/>
              </a:rPr>
              <a:t>L’objectif de ce projet est de réaliser </a:t>
            </a:r>
            <a:r>
              <a:rPr lang="fr-FR" sz="1875" kern="0" dirty="0">
                <a:solidFill>
                  <a:srgbClr val="000000"/>
                </a:solidFill>
                <a:latin typeface="+mj-lt"/>
              </a:rPr>
              <a:t>une mallette pédagogique qui permettra d’expliquer de façon claire, ludique et palpable en quoi consiste l’hébergement web et notamment celui proposé par l’association Infini avec ses outils et ses services </a:t>
            </a:r>
            <a:r>
              <a:rPr lang="fr-FR" sz="1875" kern="0" dirty="0" smtClean="0">
                <a:solidFill>
                  <a:srgbClr val="000000"/>
                </a:solidFill>
                <a:latin typeface="+mj-lt"/>
              </a:rPr>
              <a:t>Libres.</a:t>
            </a:r>
          </a:p>
          <a:p>
            <a:pPr algn="just" defTabSz="1105875" hangingPunct="0">
              <a:defRPr sz="1800" b="0" i="0" u="none" strike="noStrike" kern="0" cap="none" spc="0" baseline="0">
                <a:solidFill>
                  <a:srgbClr val="000000"/>
                </a:solidFill>
                <a:uFillTx/>
              </a:defRPr>
            </a:pPr>
            <a:endParaRPr lang="fr-FR" sz="1875" kern="0" dirty="0">
              <a:solidFill>
                <a:srgbClr val="000000"/>
              </a:solidFill>
              <a:latin typeface="+mj-lt"/>
            </a:endParaRPr>
          </a:p>
          <a:p>
            <a:pPr algn="just" defTabSz="1105875" hangingPunct="0">
              <a:defRPr sz="1800" b="0" i="0" u="none" strike="noStrike" kern="0" cap="none" spc="0" baseline="0">
                <a:solidFill>
                  <a:srgbClr val="000000"/>
                </a:solidFill>
                <a:uFillTx/>
              </a:defRPr>
            </a:pPr>
            <a:r>
              <a:rPr lang="fr-FR" sz="1875" kern="0" dirty="0" smtClean="0">
                <a:solidFill>
                  <a:srgbClr val="000000"/>
                </a:solidFill>
                <a:latin typeface="+mj-lt"/>
              </a:rPr>
              <a:t>Cela </a:t>
            </a:r>
            <a:r>
              <a:rPr lang="fr-FR" sz="1875" kern="0" dirty="0">
                <a:solidFill>
                  <a:srgbClr val="000000"/>
                </a:solidFill>
                <a:latin typeface="+mj-lt"/>
              </a:rPr>
              <a:t>permettra d’aborder la question de la sobriété numérique, de l’informatique responsable et donc de l’écologie au niveau environnemental, humain et politique</a:t>
            </a:r>
            <a:r>
              <a:rPr lang="fr-FR" sz="1875" kern="0" dirty="0" smtClean="0">
                <a:solidFill>
                  <a:srgbClr val="000000"/>
                </a:solidFill>
                <a:latin typeface="+mj-lt"/>
              </a:rPr>
              <a:t>.</a:t>
            </a:r>
            <a:endParaRPr lang="fr-FR" sz="1875" kern="0" dirty="0">
              <a:solidFill>
                <a:srgbClr val="000000"/>
              </a:solidFill>
              <a:latin typeface="+mj-lt"/>
            </a:endParaRPr>
          </a:p>
        </p:txBody>
      </p:sp>
      <p:sp>
        <p:nvSpPr>
          <p:cNvPr id="4" name="ZoneTexte 3"/>
          <p:cNvSpPr txBox="1"/>
          <p:nvPr/>
        </p:nvSpPr>
        <p:spPr>
          <a:xfrm>
            <a:off x="775467" y="1640667"/>
            <a:ext cx="10141577" cy="1237135"/>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dirty="0">
                <a:latin typeface="+mj-lt"/>
              </a:rPr>
              <a:t>Infini (Internet en Finistère) </a:t>
            </a:r>
            <a:r>
              <a:rPr lang="fr-FR" dirty="0">
                <a:latin typeface="+mj-lt"/>
              </a:rPr>
              <a:t>est une association d’éducation populaire brestoise qui promeut un usage non-commercial et coopératif d’Internet. Structure hébergeuse libre, associative, solidaire, </a:t>
            </a:r>
            <a:r>
              <a:rPr lang="fr-FR" dirty="0" err="1">
                <a:latin typeface="+mj-lt"/>
              </a:rPr>
              <a:t>non-marchande</a:t>
            </a:r>
            <a:r>
              <a:rPr lang="fr-FR" dirty="0">
                <a:latin typeface="+mj-lt"/>
              </a:rPr>
              <a:t>, militante, elle met à disposition de ses adhérents des sites web, des boîtes de courriels, des listes de diffusions ou de discussions, un espace de stockage en ligne, etc.</a:t>
            </a:r>
            <a:endParaRPr lang="fr-FR" sz="1935" kern="0" dirty="0">
              <a:solidFill>
                <a:srgbClr val="000000"/>
              </a:solidFill>
              <a:latin typeface="+mj-lt"/>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22729" b="26581"/>
          <a:stretch/>
        </p:blipFill>
        <p:spPr>
          <a:xfrm>
            <a:off x="9459869" y="206499"/>
            <a:ext cx="2077860" cy="1053255"/>
          </a:xfrm>
          <a:prstGeom prst="rect">
            <a:avLst/>
          </a:prstGeom>
        </p:spPr>
      </p:pic>
      <p:sp>
        <p:nvSpPr>
          <p:cNvPr id="8" name="Rectangle 7"/>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9" name="Rectangle 8"/>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36" descr="Internet contour"/>
          <p:cNvPicPr/>
          <p:nvPr/>
        </p:nvPicPr>
        <p:blipFill>
          <a:blip r:embed="rId4">
            <a:duotone>
              <a:schemeClr val="accent5">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65"/>
              </a:ext>
            </a:extLst>
          </a:blip>
          <a:stretch>
            <a:fillRect/>
          </a:stretch>
        </p:blipFill>
        <p:spPr>
          <a:xfrm>
            <a:off x="775467" y="4317747"/>
            <a:ext cx="774553" cy="822315"/>
          </a:xfrm>
          <a:prstGeom prst="rect">
            <a:avLst/>
          </a:prstGeom>
        </p:spPr>
      </p:pic>
      <p:pic>
        <p:nvPicPr>
          <p:cNvPr id="12" name="Graphique 37" descr="Internet des objets avec un remplissage uni"/>
          <p:cNvPicPr/>
          <p:nvPr/>
        </p:nvPicPr>
        <p:blipFill>
          <a:blip r:embed="rId66">
            <a:duotone>
              <a:schemeClr val="accent1">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67"/>
              </a:ext>
            </a:extLst>
          </a:blip>
          <a:stretch>
            <a:fillRect/>
          </a:stretch>
        </p:blipFill>
        <p:spPr>
          <a:xfrm>
            <a:off x="776869" y="3258715"/>
            <a:ext cx="773151" cy="720443"/>
          </a:xfrm>
          <a:prstGeom prst="rect">
            <a:avLst/>
          </a:prstGeom>
        </p:spPr>
      </p:pic>
    </p:spTree>
    <p:extLst>
      <p:ext uri="{BB962C8B-B14F-4D97-AF65-F5344CB8AC3E}">
        <p14:creationId xmlns:p14="http://schemas.microsoft.com/office/powerpoint/2010/main" val="213152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F8AC0-FF61-875D-0D0A-A355A8693E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B23B4E-3A3C-228A-C6B1-34686BE4B444}"/>
              </a:ext>
            </a:extLst>
          </p:cNvPr>
          <p:cNvSpPr>
            <a:spLocks noGrp="1"/>
          </p:cNvSpPr>
          <p:nvPr>
            <p:ph type="title"/>
          </p:nvPr>
        </p:nvSpPr>
        <p:spPr>
          <a:xfrm>
            <a:off x="1509150" y="428196"/>
            <a:ext cx="7267757" cy="1039758"/>
          </a:xfrm>
        </p:spPr>
        <p:txBody>
          <a:bodyPr anchor="b">
            <a:normAutofit/>
          </a:bodyPr>
          <a:lstStyle/>
          <a:p>
            <a:pPr algn="ctr"/>
            <a:r>
              <a:rPr lang="fr-FR" sz="2800" dirty="0"/>
              <a:t>L’UNIVERS NUMERIQUE EN BRETON</a:t>
            </a:r>
            <a:br>
              <a:rPr lang="fr-FR" sz="2800" dirty="0"/>
            </a:br>
            <a:r>
              <a:rPr lang="fr-FR" sz="2800" dirty="0"/>
              <a:t>AR BED NIVEREL E BREZHONEG</a:t>
            </a:r>
          </a:p>
        </p:txBody>
      </p:sp>
      <p:pic>
        <p:nvPicPr>
          <p:cNvPr id="4" name="Image 3" descr="Une image contenant intérieur, habits, mur, meubles&#10;&#10;Description générée automatiquement">
            <a:extLst>
              <a:ext uri="{FF2B5EF4-FFF2-40B4-BE49-F238E27FC236}">
                <a16:creationId xmlns:a16="http://schemas.microsoft.com/office/drawing/2014/main" id="{8FA3D336-2FD5-4A7D-7CA8-1A82D880A6D7}"/>
              </a:ext>
            </a:extLst>
          </p:cNvPr>
          <p:cNvPicPr>
            <a:picLocks noChangeAspect="1"/>
          </p:cNvPicPr>
          <p:nvPr/>
        </p:nvPicPr>
        <p:blipFill>
          <a:blip r:embed="rId3" cstate="print">
            <a:extLst>
              <a:ext uri="{28A0092B-C50C-407E-A947-70E740481C1C}">
                <a14:useLocalDpi xmlns:a14="http://schemas.microsoft.com/office/drawing/2010/main" val="0"/>
              </a:ext>
            </a:extLst>
          </a:blip>
          <a:srcRect l="2242" r="5134" b="-4"/>
          <a:stretch/>
        </p:blipFill>
        <p:spPr>
          <a:xfrm>
            <a:off x="8752970" y="3935731"/>
            <a:ext cx="3447929" cy="2922275"/>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Image 6" descr="Une image contenant personne, habits, Visage humain, intérieur&#10;&#10;Description générée automatiquement">
            <a:extLst>
              <a:ext uri="{FF2B5EF4-FFF2-40B4-BE49-F238E27FC236}">
                <a16:creationId xmlns:a16="http://schemas.microsoft.com/office/drawing/2014/main" id="{1EE20D0E-14BA-1BCC-5DBB-19DB819E1D31}"/>
              </a:ext>
            </a:extLst>
          </p:cNvPr>
          <p:cNvPicPr>
            <a:picLocks noChangeAspect="1"/>
          </p:cNvPicPr>
          <p:nvPr/>
        </p:nvPicPr>
        <p:blipFill>
          <a:blip r:embed="rId4" cstate="print">
            <a:extLst>
              <a:ext uri="{28A0092B-C50C-407E-A947-70E740481C1C}">
                <a14:useLocalDpi xmlns:a14="http://schemas.microsoft.com/office/drawing/2010/main" val="0"/>
              </a:ext>
            </a:extLst>
          </a:blip>
          <a:srcRect l="30359" r="3237" b="2"/>
          <a:stretch/>
        </p:blipFill>
        <p:spPr>
          <a:xfrm>
            <a:off x="6797325" y="2052545"/>
            <a:ext cx="3234595" cy="325133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Image 4" descr="Une image contenant intérieur, public, scène, Centre de convention&#10;&#10;Description générée automatiquement">
            <a:extLst>
              <a:ext uri="{FF2B5EF4-FFF2-40B4-BE49-F238E27FC236}">
                <a16:creationId xmlns:a16="http://schemas.microsoft.com/office/drawing/2014/main" id="{9F580BB4-5BE8-7079-7E72-B3EDB353B292}"/>
              </a:ext>
            </a:extLst>
          </p:cNvPr>
          <p:cNvPicPr>
            <a:picLocks noChangeAspect="1"/>
          </p:cNvPicPr>
          <p:nvPr/>
        </p:nvPicPr>
        <p:blipFill>
          <a:blip r:embed="rId5">
            <a:extLst>
              <a:ext uri="{28A0092B-C50C-407E-A947-70E740481C1C}">
                <a14:useLocalDpi xmlns:a14="http://schemas.microsoft.com/office/drawing/2010/main" val="0"/>
              </a:ext>
            </a:extLst>
          </a:blip>
          <a:srcRect r="33954" b="1"/>
          <a:stretch/>
        </p:blipFill>
        <p:spPr>
          <a:xfrm>
            <a:off x="8573136" y="-21372"/>
            <a:ext cx="3618863" cy="2794424"/>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11" name="Image 10" descr="Une image contenant lune, jaune, nuit&#10;&#10;Description générée automatiquement">
            <a:extLst>
              <a:ext uri="{FF2B5EF4-FFF2-40B4-BE49-F238E27FC236}">
                <a16:creationId xmlns:a16="http://schemas.microsoft.com/office/drawing/2014/main" id="{9D0B5882-CAEA-2ABA-6779-C8BD993BE9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641" y="123379"/>
            <a:ext cx="883870" cy="657225"/>
          </a:xfrm>
          <a:prstGeom prst="rect">
            <a:avLst/>
          </a:prstGeom>
        </p:spPr>
      </p:pic>
      <p:sp>
        <p:nvSpPr>
          <p:cNvPr id="13" name="Titre 1">
            <a:extLst>
              <a:ext uri="{FF2B5EF4-FFF2-40B4-BE49-F238E27FC236}">
                <a16:creationId xmlns:a16="http://schemas.microsoft.com/office/drawing/2014/main" id="{B751B7E4-A99F-1A5D-938D-2B2C7C34E2A1}"/>
              </a:ext>
            </a:extLst>
          </p:cNvPr>
          <p:cNvSpPr txBox="1">
            <a:spLocks/>
          </p:cNvSpPr>
          <p:nvPr/>
        </p:nvSpPr>
        <p:spPr>
          <a:xfrm>
            <a:off x="1024700" y="-101281"/>
            <a:ext cx="7625343" cy="443409"/>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1400" dirty="0">
                <a:solidFill>
                  <a:schemeClr val="tx1"/>
                </a:solidFill>
              </a:rPr>
              <a:t>SKED, la maison de la langue et de la culture bretonnes, Ti </a:t>
            </a:r>
            <a:r>
              <a:rPr lang="fr-FR" sz="1400" dirty="0" err="1">
                <a:solidFill>
                  <a:schemeClr val="tx1"/>
                </a:solidFill>
              </a:rPr>
              <a:t>ar</a:t>
            </a:r>
            <a:r>
              <a:rPr lang="fr-FR" sz="1400" dirty="0">
                <a:solidFill>
                  <a:schemeClr val="tx1"/>
                </a:solidFill>
              </a:rPr>
              <a:t> brezhoneg ha </a:t>
            </a:r>
            <a:r>
              <a:rPr lang="fr-FR" sz="1400" dirty="0" err="1">
                <a:solidFill>
                  <a:schemeClr val="tx1"/>
                </a:solidFill>
              </a:rPr>
              <a:t>sevenadur</a:t>
            </a:r>
            <a:r>
              <a:rPr lang="fr-FR" sz="1400" dirty="0">
                <a:solidFill>
                  <a:schemeClr val="tx1"/>
                </a:solidFill>
              </a:rPr>
              <a:t> Breizh</a:t>
            </a:r>
          </a:p>
        </p:txBody>
      </p:sp>
      <p:sp>
        <p:nvSpPr>
          <p:cNvPr id="14" name="Espace réservé du contenu 2">
            <a:extLst>
              <a:ext uri="{FF2B5EF4-FFF2-40B4-BE49-F238E27FC236}">
                <a16:creationId xmlns:a16="http://schemas.microsoft.com/office/drawing/2014/main" id="{4B5F7BA5-35F0-630E-9D2A-547EE7225688}"/>
              </a:ext>
            </a:extLst>
          </p:cNvPr>
          <p:cNvSpPr txBox="1">
            <a:spLocks/>
          </p:cNvSpPr>
          <p:nvPr/>
        </p:nvSpPr>
        <p:spPr>
          <a:xfrm>
            <a:off x="428441" y="1872693"/>
            <a:ext cx="5589706" cy="64233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1500" b="1" i="1" dirty="0">
                <a:solidFill>
                  <a:schemeClr val="tx1"/>
                </a:solidFill>
              </a:rPr>
              <a:t>Projections de documentaires relatifs à la culture bretonne</a:t>
            </a:r>
          </a:p>
          <a:p>
            <a:r>
              <a:rPr lang="fr-FR" sz="1400" dirty="0"/>
              <a:t>Projeter des documentaires suivis de débats / échanges</a:t>
            </a:r>
            <a:endParaRPr lang="fr-FR" sz="1400" i="1" dirty="0"/>
          </a:p>
          <a:p>
            <a:pPr marL="0" indent="0">
              <a:buFont typeface="Wingdings 3" charset="2"/>
              <a:buNone/>
            </a:pPr>
            <a:endParaRPr lang="fr-FR" sz="1400" i="1" dirty="0"/>
          </a:p>
          <a:p>
            <a:endParaRPr lang="fr-FR" sz="1400" dirty="0"/>
          </a:p>
          <a:p>
            <a:pPr marL="0" indent="0">
              <a:buFont typeface="Wingdings 3" charset="2"/>
              <a:buNone/>
            </a:pPr>
            <a:endParaRPr lang="fr-FR" sz="1400" dirty="0"/>
          </a:p>
          <a:p>
            <a:endParaRPr lang="fr-FR" sz="1000" dirty="0"/>
          </a:p>
          <a:p>
            <a:endParaRPr lang="fr-FR" sz="1000" dirty="0"/>
          </a:p>
        </p:txBody>
      </p:sp>
      <p:sp>
        <p:nvSpPr>
          <p:cNvPr id="17" name="Espace réservé du contenu 2">
            <a:extLst>
              <a:ext uri="{FF2B5EF4-FFF2-40B4-BE49-F238E27FC236}">
                <a16:creationId xmlns:a16="http://schemas.microsoft.com/office/drawing/2014/main" id="{A635D78F-C7E3-56D0-C979-1470E085DD00}"/>
              </a:ext>
            </a:extLst>
          </p:cNvPr>
          <p:cNvSpPr txBox="1">
            <a:spLocks/>
          </p:cNvSpPr>
          <p:nvPr/>
        </p:nvSpPr>
        <p:spPr>
          <a:xfrm>
            <a:off x="465300" y="3935731"/>
            <a:ext cx="5045701" cy="78634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b="1" i="1" dirty="0">
                <a:solidFill>
                  <a:schemeClr val="tx1"/>
                </a:solidFill>
              </a:rPr>
              <a:t>Atelier de photos en breton</a:t>
            </a:r>
          </a:p>
          <a:p>
            <a:r>
              <a:rPr lang="fr-FR" sz="1600" dirty="0"/>
              <a:t>Découvrir le fonctionnement d’un appareil numérique et comment retoucher les photos</a:t>
            </a:r>
          </a:p>
          <a:p>
            <a:pPr marL="0" indent="0">
              <a:buFont typeface="Wingdings 3" charset="2"/>
              <a:buNone/>
            </a:pPr>
            <a:endParaRPr lang="fr-FR" sz="1400" i="1" dirty="0"/>
          </a:p>
          <a:p>
            <a:endParaRPr lang="fr-FR" sz="1400" dirty="0"/>
          </a:p>
          <a:p>
            <a:pPr marL="0" indent="0">
              <a:buFont typeface="Wingdings 3" charset="2"/>
              <a:buNone/>
            </a:pPr>
            <a:endParaRPr lang="fr-FR" sz="1400" dirty="0"/>
          </a:p>
          <a:p>
            <a:endParaRPr lang="fr-FR" sz="1000" dirty="0"/>
          </a:p>
          <a:p>
            <a:endParaRPr lang="fr-FR" sz="1000" dirty="0"/>
          </a:p>
        </p:txBody>
      </p:sp>
      <p:sp>
        <p:nvSpPr>
          <p:cNvPr id="19" name="Espace réservé du contenu 2">
            <a:extLst>
              <a:ext uri="{FF2B5EF4-FFF2-40B4-BE49-F238E27FC236}">
                <a16:creationId xmlns:a16="http://schemas.microsoft.com/office/drawing/2014/main" id="{565AB594-8244-FBBA-76B0-08C8F51298C6}"/>
              </a:ext>
            </a:extLst>
          </p:cNvPr>
          <p:cNvSpPr txBox="1">
            <a:spLocks/>
          </p:cNvSpPr>
          <p:nvPr/>
        </p:nvSpPr>
        <p:spPr>
          <a:xfrm>
            <a:off x="465300" y="4979593"/>
            <a:ext cx="5589706" cy="642337"/>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2100" b="1" i="1" dirty="0">
                <a:solidFill>
                  <a:schemeClr val="tx1"/>
                </a:solidFill>
              </a:rPr>
              <a:t>Atelier de mixage audio en breton</a:t>
            </a:r>
          </a:p>
          <a:p>
            <a:r>
              <a:rPr lang="fr-FR" sz="2000" dirty="0"/>
              <a:t>Découvrir le métier de l’ingénieur du son et du mixage audio</a:t>
            </a:r>
          </a:p>
          <a:p>
            <a:pPr marL="0" indent="0">
              <a:buFont typeface="Wingdings 3" charset="2"/>
              <a:buNone/>
            </a:pPr>
            <a:endParaRPr lang="fr-FR" sz="1400" i="1" dirty="0"/>
          </a:p>
          <a:p>
            <a:endParaRPr lang="fr-FR" sz="1400" dirty="0"/>
          </a:p>
          <a:p>
            <a:pPr marL="0" indent="0">
              <a:buFont typeface="Wingdings 3" charset="2"/>
              <a:buNone/>
            </a:pPr>
            <a:endParaRPr lang="fr-FR" sz="1400" dirty="0"/>
          </a:p>
          <a:p>
            <a:endParaRPr lang="fr-FR" sz="1000" dirty="0"/>
          </a:p>
          <a:p>
            <a:endParaRPr lang="fr-FR" sz="1000" dirty="0"/>
          </a:p>
        </p:txBody>
      </p:sp>
      <p:sp>
        <p:nvSpPr>
          <p:cNvPr id="21" name="Espace réservé du contenu 2">
            <a:extLst>
              <a:ext uri="{FF2B5EF4-FFF2-40B4-BE49-F238E27FC236}">
                <a16:creationId xmlns:a16="http://schemas.microsoft.com/office/drawing/2014/main" id="{A620077F-C047-89DA-79AC-9C4659701915}"/>
              </a:ext>
            </a:extLst>
          </p:cNvPr>
          <p:cNvSpPr txBox="1">
            <a:spLocks/>
          </p:cNvSpPr>
          <p:nvPr/>
        </p:nvSpPr>
        <p:spPr>
          <a:xfrm>
            <a:off x="465300" y="5879448"/>
            <a:ext cx="5770098" cy="746473"/>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2800" b="1" i="1" dirty="0">
                <a:solidFill>
                  <a:schemeClr val="tx1"/>
                </a:solidFill>
              </a:rPr>
              <a:t>Atelier de création de tuto vidéo en breton</a:t>
            </a:r>
          </a:p>
          <a:p>
            <a:r>
              <a:rPr lang="fr-FR" sz="2500" dirty="0"/>
              <a:t>Filmer des vidéos de tuto en breton pour diffuser sur nos réseaux</a:t>
            </a:r>
          </a:p>
          <a:p>
            <a:pPr marL="0" indent="0">
              <a:buFont typeface="Wingdings 3" charset="2"/>
              <a:buNone/>
            </a:pPr>
            <a:endParaRPr lang="fr-FR" sz="1400" i="1" dirty="0"/>
          </a:p>
          <a:p>
            <a:endParaRPr lang="fr-FR" sz="1400" dirty="0"/>
          </a:p>
          <a:p>
            <a:pPr marL="0" indent="0">
              <a:buFont typeface="Wingdings 3" charset="2"/>
              <a:buNone/>
            </a:pPr>
            <a:endParaRPr lang="fr-FR" sz="1400" dirty="0"/>
          </a:p>
          <a:p>
            <a:endParaRPr lang="fr-FR" sz="1000" dirty="0"/>
          </a:p>
          <a:p>
            <a:endParaRPr lang="fr-FR" sz="1000" dirty="0"/>
          </a:p>
        </p:txBody>
      </p:sp>
      <p:sp>
        <p:nvSpPr>
          <p:cNvPr id="3" name="Espace réservé du contenu 2">
            <a:extLst>
              <a:ext uri="{FF2B5EF4-FFF2-40B4-BE49-F238E27FC236}">
                <a16:creationId xmlns:a16="http://schemas.microsoft.com/office/drawing/2014/main" id="{10C829B3-2E91-6E3C-1A4B-94A623294FBE}"/>
              </a:ext>
            </a:extLst>
          </p:cNvPr>
          <p:cNvSpPr txBox="1">
            <a:spLocks/>
          </p:cNvSpPr>
          <p:nvPr/>
        </p:nvSpPr>
        <p:spPr>
          <a:xfrm>
            <a:off x="428441" y="2773051"/>
            <a:ext cx="4966236" cy="9051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1500" b="1" i="1" dirty="0">
                <a:solidFill>
                  <a:schemeClr val="tx1"/>
                </a:solidFill>
              </a:rPr>
              <a:t>Atelier audiovisuel en breton</a:t>
            </a:r>
          </a:p>
          <a:p>
            <a:r>
              <a:rPr lang="fr-FR" sz="1400" dirty="0"/>
              <a:t>Apprendre à filmer / monter des courtes vidéos. Atelier destiné aux collégiens</a:t>
            </a:r>
            <a:endParaRPr lang="fr-FR" sz="1000" dirty="0"/>
          </a:p>
        </p:txBody>
      </p:sp>
    </p:spTree>
    <p:extLst>
      <p:ext uri="{BB962C8B-B14F-4D97-AF65-F5344CB8AC3E}">
        <p14:creationId xmlns:p14="http://schemas.microsoft.com/office/powerpoint/2010/main" val="371342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82204" y="154958"/>
            <a:ext cx="10302655" cy="1439945"/>
          </a:xfrm>
        </p:spPr>
        <p:txBody>
          <a:bodyPr>
            <a:normAutofit/>
          </a:bodyPr>
          <a:lstStyle/>
          <a:p>
            <a:pPr lvl="0"/>
            <a:r>
              <a:rPr lang="fr-FR" sz="3084" dirty="0"/>
              <a:t>Le numérique itinérant, une démarche innovante pour lutter contre la fracture </a:t>
            </a:r>
            <a:r>
              <a:rPr lang="fr-FR" sz="3084" dirty="0" smtClean="0"/>
              <a:t>numérique</a:t>
            </a:r>
            <a:endParaRPr lang="fr-FR" sz="3084" dirty="0"/>
          </a:p>
        </p:txBody>
      </p:sp>
      <p:sp>
        <p:nvSpPr>
          <p:cNvPr id="3" name="ZoneTexte 2"/>
          <p:cNvSpPr txBox="1"/>
          <p:nvPr/>
        </p:nvSpPr>
        <p:spPr>
          <a:xfrm>
            <a:off x="6868619" y="2587162"/>
            <a:ext cx="4539080" cy="2927982"/>
          </a:xfrm>
          <a:prstGeom prst="rect">
            <a:avLst/>
          </a:prstGeom>
          <a:noFill/>
          <a:ln cap="flat">
            <a:noFill/>
          </a:ln>
        </p:spPr>
        <p:txBody>
          <a:bodyPr vert="horz" wrap="square" lIns="108851" tIns="54420" rIns="108851" bIns="54420" anchor="t" anchorCtr="0" compatLnSpc="0">
            <a:spAutoFit/>
          </a:bodyPr>
          <a:lstStyle/>
          <a:p>
            <a:pPr lvl="0" algn="just" hangingPunct="0">
              <a:defRPr sz="1800" b="0" i="0" u="none" strike="noStrike" kern="0" cap="none" spc="0" baseline="0">
                <a:solidFill>
                  <a:srgbClr val="000000"/>
                </a:solidFill>
                <a:uFillTx/>
              </a:defRPr>
            </a:pPr>
            <a:r>
              <a:rPr lang="fr-FR" dirty="0" smtClean="0">
                <a:solidFill>
                  <a:srgbClr val="000000"/>
                </a:solidFill>
                <a:latin typeface="+mj-lt"/>
                <a:ea typeface="Microsoft YaHei" pitchFamily="2"/>
                <a:cs typeface="Arial" pitchFamily="2"/>
              </a:rPr>
              <a:t>Promouvoir </a:t>
            </a:r>
            <a:r>
              <a:rPr lang="fr-FR" dirty="0">
                <a:solidFill>
                  <a:srgbClr val="000000"/>
                </a:solidFill>
                <a:latin typeface="+mj-lt"/>
                <a:ea typeface="Microsoft YaHei" pitchFamily="2"/>
                <a:cs typeface="Arial" pitchFamily="2"/>
              </a:rPr>
              <a:t>l’autonomie numérique, en particulier auprès des publics éloignés du numérique</a:t>
            </a:r>
            <a:r>
              <a:rPr lang="fr-FR" dirty="0" smtClean="0">
                <a:solidFill>
                  <a:srgbClr val="000000"/>
                </a:solidFill>
                <a:latin typeface="+mj-lt"/>
                <a:ea typeface="Microsoft YaHei" pitchFamily="2"/>
                <a:cs typeface="Arial" pitchFamily="2"/>
              </a:rPr>
              <a:t>.</a:t>
            </a:r>
          </a:p>
          <a:p>
            <a:pPr lvl="0" algn="just" hangingPunct="0">
              <a:defRPr sz="1800" b="0" i="0" u="none" strike="noStrike" kern="0" cap="none" spc="0" baseline="0">
                <a:solidFill>
                  <a:srgbClr val="000000"/>
                </a:solidFill>
                <a:uFillTx/>
              </a:defRPr>
            </a:pPr>
            <a:endParaRPr lang="fr-FR" dirty="0">
              <a:solidFill>
                <a:srgbClr val="000000"/>
              </a:solidFill>
              <a:latin typeface="+mj-lt"/>
              <a:ea typeface="Microsoft YaHei" pitchFamily="2"/>
              <a:cs typeface="Arial" pitchFamily="2"/>
            </a:endParaRPr>
          </a:p>
          <a:p>
            <a:pPr lvl="0" algn="just" hangingPunct="0">
              <a:defRPr sz="1800" b="0" i="0" u="none" strike="noStrike" kern="0" cap="none" spc="0" baseline="0">
                <a:solidFill>
                  <a:srgbClr val="000000"/>
                </a:solidFill>
                <a:uFillTx/>
              </a:defRPr>
            </a:pPr>
            <a:r>
              <a:rPr lang="fr-FR" dirty="0" smtClean="0">
                <a:solidFill>
                  <a:srgbClr val="000000"/>
                </a:solidFill>
                <a:latin typeface="+mj-lt"/>
                <a:ea typeface="Microsoft YaHei" pitchFamily="2"/>
                <a:cs typeface="Arial" pitchFamily="2"/>
              </a:rPr>
              <a:t>Etendre les </a:t>
            </a:r>
            <a:r>
              <a:rPr lang="fr-FR" dirty="0">
                <a:solidFill>
                  <a:srgbClr val="000000"/>
                </a:solidFill>
                <a:latin typeface="+mj-lt"/>
                <a:ea typeface="Microsoft YaHei" pitchFamily="2"/>
                <a:cs typeface="Arial" pitchFamily="2"/>
              </a:rPr>
              <a:t>services numériques hors les </a:t>
            </a:r>
          </a:p>
          <a:p>
            <a:pPr lvl="0" algn="just" hangingPunct="0">
              <a:defRPr sz="1800" b="0" i="0" u="none" strike="noStrike" kern="0" cap="none" spc="0" baseline="0">
                <a:solidFill>
                  <a:srgbClr val="000000"/>
                </a:solidFill>
                <a:uFillTx/>
              </a:defRPr>
            </a:pPr>
            <a:r>
              <a:rPr lang="fr-FR" dirty="0">
                <a:solidFill>
                  <a:srgbClr val="000000"/>
                </a:solidFill>
                <a:latin typeface="+mj-lt"/>
                <a:ea typeface="Microsoft YaHei" pitchFamily="2"/>
                <a:cs typeface="Arial" pitchFamily="2"/>
              </a:rPr>
              <a:t>murs, directement dans les lieux de </a:t>
            </a:r>
            <a:r>
              <a:rPr lang="fr-FR" dirty="0" smtClean="0">
                <a:solidFill>
                  <a:srgbClr val="000000"/>
                </a:solidFill>
                <a:latin typeface="+mj-lt"/>
                <a:ea typeface="Microsoft YaHei" pitchFamily="2"/>
                <a:cs typeface="Arial" pitchFamily="2"/>
              </a:rPr>
              <a:t>vie.</a:t>
            </a:r>
          </a:p>
          <a:p>
            <a:pPr lvl="0" algn="just" hangingPunct="0">
              <a:defRPr sz="1800" b="0" i="0" u="none" strike="noStrike" kern="0" cap="none" spc="0" baseline="0">
                <a:solidFill>
                  <a:srgbClr val="000000"/>
                </a:solidFill>
                <a:uFillTx/>
              </a:defRPr>
            </a:pPr>
            <a:endParaRPr lang="fr-FR" dirty="0">
              <a:solidFill>
                <a:srgbClr val="000000"/>
              </a:solidFill>
              <a:latin typeface="+mj-lt"/>
              <a:ea typeface="Microsoft YaHei" pitchFamily="2"/>
              <a:cs typeface="Arial" pitchFamily="2"/>
            </a:endParaRPr>
          </a:p>
          <a:p>
            <a:pPr lvl="0" algn="just" hangingPunct="0">
              <a:defRPr sz="1800" b="0" i="0" u="none" strike="noStrike" kern="0" cap="none" spc="0" baseline="0">
                <a:solidFill>
                  <a:srgbClr val="000000"/>
                </a:solidFill>
                <a:uFillTx/>
              </a:defRPr>
            </a:pPr>
            <a:r>
              <a:rPr lang="fr-FR" dirty="0" smtClean="0">
                <a:solidFill>
                  <a:srgbClr val="000000"/>
                </a:solidFill>
                <a:latin typeface="+mj-lt"/>
                <a:ea typeface="Microsoft YaHei" pitchFamily="2"/>
                <a:cs typeface="Arial" pitchFamily="2"/>
              </a:rPr>
              <a:t>Réduire </a:t>
            </a:r>
            <a:r>
              <a:rPr lang="fr-FR" dirty="0">
                <a:solidFill>
                  <a:srgbClr val="000000"/>
                </a:solidFill>
                <a:latin typeface="+mj-lt"/>
                <a:ea typeface="Microsoft YaHei" pitchFamily="2"/>
                <a:cs typeface="Arial" pitchFamily="2"/>
              </a:rPr>
              <a:t>la fracture numérique en offrant un </a:t>
            </a:r>
            <a:r>
              <a:rPr lang="fr-FR" dirty="0" smtClean="0">
                <a:solidFill>
                  <a:srgbClr val="000000"/>
                </a:solidFill>
                <a:latin typeface="+mj-lt"/>
                <a:ea typeface="Microsoft YaHei" pitchFamily="2"/>
                <a:cs typeface="Arial" pitchFamily="2"/>
              </a:rPr>
              <a:t>accès aux </a:t>
            </a:r>
            <a:r>
              <a:rPr lang="fr-FR" dirty="0">
                <a:solidFill>
                  <a:srgbClr val="000000"/>
                </a:solidFill>
                <a:latin typeface="+mj-lt"/>
                <a:ea typeface="Microsoft YaHei" pitchFamily="2"/>
                <a:cs typeface="Arial" pitchFamily="2"/>
              </a:rPr>
              <a:t>services en ligne, </a:t>
            </a:r>
            <a:r>
              <a:rPr lang="fr-FR" dirty="0" smtClean="0">
                <a:solidFill>
                  <a:srgbClr val="000000"/>
                </a:solidFill>
                <a:latin typeface="+mj-lt"/>
                <a:ea typeface="Microsoft YaHei" pitchFamily="2"/>
                <a:cs typeface="Arial" pitchFamily="2"/>
              </a:rPr>
              <a:t>avec un </a:t>
            </a:r>
            <a:r>
              <a:rPr lang="fr-FR" dirty="0">
                <a:solidFill>
                  <a:srgbClr val="000000"/>
                </a:solidFill>
                <a:latin typeface="+mj-lt"/>
                <a:ea typeface="Microsoft YaHei" pitchFamily="2"/>
                <a:cs typeface="Arial" pitchFamily="2"/>
              </a:rPr>
              <a:t>accompagnement dédié </a:t>
            </a:r>
          </a:p>
        </p:txBody>
      </p:sp>
      <p:sp>
        <p:nvSpPr>
          <p:cNvPr id="4" name="ZoneTexte 3"/>
          <p:cNvSpPr txBox="1"/>
          <p:nvPr/>
        </p:nvSpPr>
        <p:spPr>
          <a:xfrm>
            <a:off x="739044" y="1469091"/>
            <a:ext cx="10668655" cy="955327"/>
          </a:xfrm>
          <a:prstGeom prst="rect">
            <a:avLst/>
          </a:prstGeom>
          <a:noFill/>
          <a:ln cap="flat">
            <a:noFill/>
          </a:ln>
        </p:spPr>
        <p:txBody>
          <a:bodyPr vert="horz" wrap="square" lIns="108851" tIns="54420" rIns="108851" bIns="54420" anchor="t" anchorCtr="0" compatLnSpc="0">
            <a:spAutoFit/>
          </a:bodyPr>
          <a:lstStyle/>
          <a:p>
            <a:pPr lvl="0" algn="just" hangingPunct="0">
              <a:defRPr sz="1800" b="0" i="0" u="none" strike="noStrike" kern="0" cap="none" spc="0" baseline="0">
                <a:solidFill>
                  <a:srgbClr val="000000"/>
                </a:solidFill>
                <a:uFillTx/>
              </a:defRPr>
            </a:pPr>
            <a:r>
              <a:rPr lang="fr-FR" dirty="0" smtClean="0">
                <a:solidFill>
                  <a:srgbClr val="000000"/>
                </a:solidFill>
                <a:latin typeface="+mj-lt"/>
                <a:ea typeface="Microsoft YaHei" pitchFamily="2"/>
                <a:cs typeface="Arial" pitchFamily="2"/>
              </a:rPr>
              <a:t>L’objectif </a:t>
            </a:r>
            <a:r>
              <a:rPr lang="fr-FR" dirty="0">
                <a:solidFill>
                  <a:srgbClr val="000000"/>
                </a:solidFill>
                <a:latin typeface="+mj-lt"/>
                <a:ea typeface="Microsoft YaHei" pitchFamily="2"/>
                <a:cs typeface="Arial" pitchFamily="2"/>
              </a:rPr>
              <a:t>principal du PL du Pilier Rouge est de contribuer à l’épanouissement des citoyens, dans le respect des principes de la laïcité. Situé à Saint-Marc, le Patronage s’intègre dans un réseau local de partenaires, incluant des </a:t>
            </a:r>
            <a:r>
              <a:rPr lang="fr-FR" dirty="0" smtClean="0">
                <a:solidFill>
                  <a:srgbClr val="000000"/>
                </a:solidFill>
                <a:latin typeface="+mj-lt"/>
                <a:ea typeface="Microsoft YaHei" pitchFamily="2"/>
                <a:cs typeface="Arial" pitchFamily="2"/>
              </a:rPr>
              <a:t>écoles</a:t>
            </a:r>
            <a:r>
              <a:rPr lang="fr-FR" dirty="0">
                <a:solidFill>
                  <a:srgbClr val="000000"/>
                </a:solidFill>
                <a:latin typeface="+mj-lt"/>
                <a:ea typeface="Microsoft YaHei" pitchFamily="2"/>
                <a:cs typeface="Arial" pitchFamily="2"/>
              </a:rPr>
              <a:t>, des associations et d’autres structures du territoire</a:t>
            </a:r>
            <a:r>
              <a:rPr lang="fr-FR" dirty="0" smtClean="0">
                <a:solidFill>
                  <a:srgbClr val="000000"/>
                </a:solidFill>
                <a:latin typeface="+mj-lt"/>
                <a:ea typeface="Microsoft YaHei" pitchFamily="2"/>
                <a:cs typeface="Arial" pitchFamily="2"/>
              </a:rPr>
              <a:t>.</a:t>
            </a:r>
            <a:endParaRPr lang="fr-FR" dirty="0">
              <a:solidFill>
                <a:srgbClr val="000000"/>
              </a:solidFill>
              <a:latin typeface="+mj-lt"/>
              <a:ea typeface="Microsoft YaHei" pitchFamily="2"/>
              <a:cs typeface="Arial" pitchFamily="2"/>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7540" y="344508"/>
            <a:ext cx="922713" cy="1060843"/>
          </a:xfrm>
          <a:prstGeom prst="rect">
            <a:avLst/>
          </a:prstGeom>
        </p:spPr>
      </p:pic>
      <p:sp>
        <p:nvSpPr>
          <p:cNvPr id="8" name="Rectangle 7"/>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39044" y="2587162"/>
            <a:ext cx="5215708" cy="1754326"/>
          </a:xfrm>
          <a:prstGeom prst="rect">
            <a:avLst/>
          </a:prstGeom>
        </p:spPr>
        <p:txBody>
          <a:bodyPr wrap="square">
            <a:spAutoFit/>
          </a:bodyPr>
          <a:lstStyle/>
          <a:p>
            <a:pPr lvl="0" algn="just" hangingPunct="0">
              <a:defRPr sz="1800" b="0" i="0" u="none" strike="noStrike" kern="0" cap="none" spc="0" baseline="0">
                <a:solidFill>
                  <a:srgbClr val="000000"/>
                </a:solidFill>
                <a:uFillTx/>
              </a:defRPr>
            </a:pPr>
            <a:r>
              <a:rPr lang="fr-FR" kern="0" dirty="0">
                <a:solidFill>
                  <a:srgbClr val="000000"/>
                </a:solidFill>
                <a:latin typeface="+mj-lt"/>
                <a:ea typeface="Microsoft YaHei" pitchFamily="2"/>
                <a:cs typeface="Arial" pitchFamily="2"/>
              </a:rPr>
              <a:t>Le PLPR souhaite élargir ses actions en proposant des ateliers de sensibilisation et d'initiation au numérique directement au cœur des quartiers, comme au parc Sophie </a:t>
            </a:r>
            <a:r>
              <a:rPr lang="fr-FR" kern="0" dirty="0" err="1">
                <a:solidFill>
                  <a:srgbClr val="000000"/>
                </a:solidFill>
                <a:latin typeface="+mj-lt"/>
                <a:ea typeface="Microsoft YaHei" pitchFamily="2"/>
                <a:cs typeface="Arial" pitchFamily="2"/>
              </a:rPr>
              <a:t>Cadour</a:t>
            </a:r>
            <a:r>
              <a:rPr lang="fr-FR" kern="0" dirty="0">
                <a:solidFill>
                  <a:srgbClr val="000000"/>
                </a:solidFill>
                <a:latin typeface="+mj-lt"/>
                <a:ea typeface="Microsoft YaHei" pitchFamily="2"/>
                <a:cs typeface="Arial" pitchFamily="2"/>
              </a:rPr>
              <a:t> et au square de Loctudy dans le Petit Paris. Ces actions seraient menées par l’animatrice EVS qui intervient déjà chaque semaine dans ces lieux.</a:t>
            </a:r>
          </a:p>
        </p:txBody>
      </p:sp>
      <p:sp>
        <p:nvSpPr>
          <p:cNvPr id="6" name="Rectangle 5"/>
          <p:cNvSpPr/>
          <p:nvPr/>
        </p:nvSpPr>
        <p:spPr>
          <a:xfrm>
            <a:off x="739044" y="4549307"/>
            <a:ext cx="5215708" cy="1477328"/>
          </a:xfrm>
          <a:prstGeom prst="rect">
            <a:avLst/>
          </a:prstGeom>
        </p:spPr>
        <p:txBody>
          <a:bodyPr wrap="square">
            <a:spAutoFit/>
          </a:bodyPr>
          <a:lstStyle/>
          <a:p>
            <a:pPr lvl="0" algn="just" hangingPunct="0">
              <a:defRPr sz="1800" b="0" i="0" u="none" strike="noStrike" kern="0" cap="none" spc="0" baseline="0">
                <a:solidFill>
                  <a:srgbClr val="000000"/>
                </a:solidFill>
                <a:uFillTx/>
              </a:defRPr>
            </a:pPr>
            <a:r>
              <a:rPr lang="fr-FR" b="1" u="sng" kern="0" dirty="0">
                <a:solidFill>
                  <a:srgbClr val="000000"/>
                </a:solidFill>
                <a:latin typeface="+mj-lt"/>
                <a:ea typeface="Microsoft YaHei" pitchFamily="2"/>
                <a:cs typeface="Arial" pitchFamily="2"/>
              </a:rPr>
              <a:t>Les objectifs de ces ateliers :</a:t>
            </a:r>
          </a:p>
          <a:p>
            <a:pPr lvl="0" algn="just" hangingPunct="0">
              <a:defRPr sz="1800" b="0" i="0" u="none" strike="noStrike" kern="0" cap="none" spc="0" baseline="0">
                <a:solidFill>
                  <a:srgbClr val="000000"/>
                </a:solidFill>
                <a:uFillTx/>
              </a:defRPr>
            </a:pPr>
            <a:endParaRPr lang="fr-FR" kern="0" dirty="0">
              <a:solidFill>
                <a:srgbClr val="000000"/>
              </a:solidFill>
              <a:latin typeface="+mj-lt"/>
              <a:ea typeface="Microsoft YaHei" pitchFamily="2"/>
              <a:cs typeface="Arial" pitchFamily="2"/>
            </a:endParaRPr>
          </a:p>
          <a:p>
            <a:pPr lvl="0" algn="just" hangingPunct="0">
              <a:defRPr sz="1800" b="0" i="0" u="none" strike="noStrike" kern="0" cap="none" spc="0" baseline="0">
                <a:solidFill>
                  <a:srgbClr val="000000"/>
                </a:solidFill>
                <a:uFillTx/>
              </a:defRPr>
            </a:pPr>
            <a:r>
              <a:rPr lang="fr-FR" kern="0" dirty="0" smtClean="0">
                <a:solidFill>
                  <a:srgbClr val="000000"/>
                </a:solidFill>
                <a:latin typeface="+mj-lt"/>
                <a:ea typeface="Microsoft YaHei" pitchFamily="2"/>
                <a:cs typeface="Arial" pitchFamily="2"/>
              </a:rPr>
              <a:t>Faciliter </a:t>
            </a:r>
            <a:r>
              <a:rPr lang="fr-FR" kern="0" dirty="0">
                <a:solidFill>
                  <a:srgbClr val="000000"/>
                </a:solidFill>
                <a:latin typeface="+mj-lt"/>
                <a:ea typeface="Microsoft YaHei" pitchFamily="2"/>
                <a:cs typeface="Arial" pitchFamily="2"/>
              </a:rPr>
              <a:t>l'accès aux démarches en ligne pour tous les habitants et adhérents, sans contrainte de </a:t>
            </a:r>
          </a:p>
          <a:p>
            <a:pPr lvl="0" algn="just" hangingPunct="0">
              <a:defRPr sz="1800" b="0" i="0" u="none" strike="noStrike" kern="0" cap="none" spc="0" baseline="0">
                <a:solidFill>
                  <a:srgbClr val="000000"/>
                </a:solidFill>
                <a:uFillTx/>
              </a:defRPr>
            </a:pPr>
            <a:r>
              <a:rPr lang="fr-FR" kern="0" dirty="0">
                <a:solidFill>
                  <a:srgbClr val="000000"/>
                </a:solidFill>
                <a:latin typeface="+mj-lt"/>
                <a:ea typeface="Microsoft YaHei" pitchFamily="2"/>
                <a:cs typeface="Arial" pitchFamily="2"/>
              </a:rPr>
              <a:t>lieu ou d’accès.</a:t>
            </a:r>
          </a:p>
        </p:txBody>
      </p:sp>
      <p:pic>
        <p:nvPicPr>
          <p:cNvPr id="11" name="Graphique 24" descr="Illustrateur avec un remplissage uni"/>
          <p:cNvPicPr/>
          <p:nvPr/>
        </p:nvPicPr>
        <p:blipFill>
          <a:blip r:embed="rId4">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45"/>
              </a:ext>
            </a:extLst>
          </a:blip>
          <a:stretch>
            <a:fillRect/>
          </a:stretch>
        </p:blipFill>
        <p:spPr>
          <a:xfrm>
            <a:off x="166615" y="5145897"/>
            <a:ext cx="572429" cy="466161"/>
          </a:xfrm>
          <a:prstGeom prst="rect">
            <a:avLst/>
          </a:prstGeom>
        </p:spPr>
      </p:pic>
      <p:pic>
        <p:nvPicPr>
          <p:cNvPr id="12" name="Graphique 38" descr="Clavier avec un remplissage uni"/>
          <p:cNvPicPr/>
          <p:nvPr/>
        </p:nvPicPr>
        <p:blipFill>
          <a:blip r:embed="rId46">
            <a:duotone>
              <a:schemeClr val="accent4">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69"/>
              </a:ext>
            </a:extLst>
          </a:blip>
          <a:stretch>
            <a:fillRect/>
          </a:stretch>
        </p:blipFill>
        <p:spPr>
          <a:xfrm>
            <a:off x="6457617" y="2587161"/>
            <a:ext cx="411001" cy="524029"/>
          </a:xfrm>
          <a:prstGeom prst="rect">
            <a:avLst/>
          </a:prstGeom>
        </p:spPr>
      </p:pic>
      <p:pic>
        <p:nvPicPr>
          <p:cNvPr id="13" name="Graphique 36" descr="Internet contour"/>
          <p:cNvPicPr/>
          <p:nvPr/>
        </p:nvPicPr>
        <p:blipFill>
          <a:blip r:embed="rId70">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65"/>
              </a:ext>
            </a:extLst>
          </a:blip>
          <a:stretch>
            <a:fillRect/>
          </a:stretch>
        </p:blipFill>
        <p:spPr>
          <a:xfrm>
            <a:off x="6365754" y="3738551"/>
            <a:ext cx="502865" cy="529795"/>
          </a:xfrm>
          <a:prstGeom prst="rect">
            <a:avLst/>
          </a:prstGeom>
        </p:spPr>
      </p:pic>
      <p:pic>
        <p:nvPicPr>
          <p:cNvPr id="14" name="Graphique 14" descr="Commentaire, J’aime avec un remplissage uni"/>
          <p:cNvPicPr/>
          <p:nvPr/>
        </p:nvPicPr>
        <p:blipFill>
          <a:blip r:embed="rId71">
            <a:duotone>
              <a:schemeClr val="accent4">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25"/>
              </a:ext>
            </a:extLst>
          </a:blip>
          <a:stretch>
            <a:fillRect/>
          </a:stretch>
        </p:blipFill>
        <p:spPr>
          <a:xfrm>
            <a:off x="6365754" y="4549307"/>
            <a:ext cx="545878" cy="596590"/>
          </a:xfrm>
          <a:prstGeom prst="rect">
            <a:avLst/>
          </a:prstGeom>
        </p:spPr>
      </p:pic>
    </p:spTree>
    <p:extLst>
      <p:ext uri="{BB962C8B-B14F-4D97-AF65-F5344CB8AC3E}">
        <p14:creationId xmlns:p14="http://schemas.microsoft.com/office/powerpoint/2010/main" val="378525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estimage.jpg"/>
          <p:cNvPicPr>
            <a:picLocks noChangeAspect="1"/>
          </p:cNvPicPr>
          <p:nvPr/>
        </p:nvPicPr>
        <p:blipFill>
          <a:blip r:embed="rId2" cstate="print"/>
          <a:stretch>
            <a:fillRect/>
          </a:stretch>
        </p:blipFill>
        <p:spPr>
          <a:xfrm>
            <a:off x="838137" y="118557"/>
            <a:ext cx="1524000" cy="1524000"/>
          </a:xfrm>
          <a:prstGeom prst="rect">
            <a:avLst/>
          </a:prstGeom>
        </p:spPr>
      </p:pic>
      <p:sp>
        <p:nvSpPr>
          <p:cNvPr id="5" name="ZoneTexte 4"/>
          <p:cNvSpPr txBox="1"/>
          <p:nvPr/>
        </p:nvSpPr>
        <p:spPr>
          <a:xfrm>
            <a:off x="2752430" y="218837"/>
            <a:ext cx="7272808" cy="1323439"/>
          </a:xfrm>
          <a:prstGeom prst="rect">
            <a:avLst/>
          </a:prstGeom>
          <a:noFill/>
        </p:spPr>
        <p:txBody>
          <a:bodyPr wrap="square" rtlCol="0">
            <a:spAutoFit/>
          </a:bodyPr>
          <a:lstStyle/>
          <a:p>
            <a:pPr algn="ctr"/>
            <a:r>
              <a:rPr lang="fr-FR" sz="4000" dirty="0"/>
              <a:t>Le Multimédia pour tous avec le Foyer Laïque de Saint Marc</a:t>
            </a:r>
            <a:endParaRPr lang="fr-FR" dirty="0"/>
          </a:p>
        </p:txBody>
      </p:sp>
      <p:sp>
        <p:nvSpPr>
          <p:cNvPr id="3" name="ZoneTexte 2">
            <a:extLst>
              <a:ext uri="{FF2B5EF4-FFF2-40B4-BE49-F238E27FC236}">
                <a16:creationId xmlns:a16="http://schemas.microsoft.com/office/drawing/2014/main" id="{32C2A041-E92E-48E9-8EEE-648C4958B541}"/>
              </a:ext>
            </a:extLst>
          </p:cNvPr>
          <p:cNvSpPr txBox="1"/>
          <p:nvPr/>
        </p:nvSpPr>
        <p:spPr>
          <a:xfrm>
            <a:off x="999086" y="1760255"/>
            <a:ext cx="9996016" cy="4031873"/>
          </a:xfrm>
          <a:prstGeom prst="rect">
            <a:avLst/>
          </a:prstGeom>
          <a:noFill/>
        </p:spPr>
        <p:txBody>
          <a:bodyPr wrap="square">
            <a:spAutoFit/>
          </a:bodyPr>
          <a:lstStyle/>
          <a:p>
            <a:pPr algn="just"/>
            <a:r>
              <a:rPr lang="fr-FR" dirty="0">
                <a:latin typeface="ComicSansMS"/>
              </a:rPr>
              <a:t>Nous proposons l’accompagnement des usages du numérique en direction des enfants et des adultes, avec notamment 70 personnes de plus de 60 ans. Les activités adultes sont encadrées par un groupe de 6 bénévoles. Les activités enfance sont proposées sur les temps périscolaires et sur toutes les périodes de vacances.</a:t>
            </a:r>
          </a:p>
          <a:p>
            <a:pPr algn="just"/>
            <a:endParaRPr lang="fr-FR" sz="1200" dirty="0">
              <a:latin typeface="ComicSansMS"/>
            </a:endParaRPr>
          </a:p>
          <a:p>
            <a:pPr algn="just"/>
            <a:r>
              <a:rPr lang="fr-FR" dirty="0">
                <a:latin typeface="ComicSansMS"/>
              </a:rPr>
              <a:t>Les objectifs de notre projet avec l’acquisition d’un tableau blanc numérique interactif pour accompagner les usages du numérique  :</a:t>
            </a:r>
          </a:p>
          <a:p>
            <a:pPr algn="just"/>
            <a:endParaRPr lang="fr-FR" sz="1000" dirty="0">
              <a:latin typeface="ComicSansMS"/>
            </a:endParaRPr>
          </a:p>
          <a:p>
            <a:pPr marL="285750" indent="-285750" algn="just">
              <a:lnSpc>
                <a:spcPct val="150000"/>
              </a:lnSpc>
              <a:buFont typeface="Wingdings" panose="05000000000000000000" pitchFamily="2" charset="2"/>
              <a:buChar char="ü"/>
            </a:pPr>
            <a:r>
              <a:rPr lang="fr-FR" dirty="0">
                <a:latin typeface="ComicSansMS"/>
              </a:rPr>
              <a:t>Favoriser l’apprentissage de manière ludique</a:t>
            </a:r>
          </a:p>
          <a:p>
            <a:pPr marL="285750" indent="-285750" algn="just">
              <a:lnSpc>
                <a:spcPct val="150000"/>
              </a:lnSpc>
              <a:buFont typeface="Wingdings" panose="05000000000000000000" pitchFamily="2" charset="2"/>
              <a:buChar char="ü"/>
            </a:pPr>
            <a:r>
              <a:rPr lang="fr-FR" dirty="0">
                <a:latin typeface="ComicSansMS"/>
              </a:rPr>
              <a:t>Proposer des ateliers numériques aux enfants sur leurs temps libre</a:t>
            </a:r>
          </a:p>
          <a:p>
            <a:pPr marL="285750" indent="-285750" algn="just">
              <a:lnSpc>
                <a:spcPct val="150000"/>
              </a:lnSpc>
              <a:buFont typeface="Wingdings" panose="05000000000000000000" pitchFamily="2" charset="2"/>
              <a:buChar char="ü"/>
            </a:pPr>
            <a:r>
              <a:rPr lang="fr-FR" dirty="0">
                <a:latin typeface="ComicSansMS"/>
              </a:rPr>
              <a:t>Encourager la collaboration et les travaux de groupe en favorisant les interactions</a:t>
            </a:r>
          </a:p>
          <a:p>
            <a:pPr marL="285750" indent="-285750" algn="just">
              <a:lnSpc>
                <a:spcPct val="150000"/>
              </a:lnSpc>
              <a:buFont typeface="Wingdings" panose="05000000000000000000" pitchFamily="2" charset="2"/>
              <a:buChar char="ü"/>
            </a:pPr>
            <a:r>
              <a:rPr lang="fr-FR" dirty="0">
                <a:latin typeface="ComicSansMS"/>
              </a:rPr>
              <a:t>Faciliter l’attention collective pour favoriser l’échange de savoirs</a:t>
            </a:r>
          </a:p>
          <a:p>
            <a:pPr algn="just"/>
            <a:endParaRPr lang="fr-FR" dirty="0"/>
          </a:p>
        </p:txBody>
      </p:sp>
      <p:pic>
        <p:nvPicPr>
          <p:cNvPr id="8" name="Image 7">
            <a:extLst>
              <a:ext uri="{FF2B5EF4-FFF2-40B4-BE49-F238E27FC236}">
                <a16:creationId xmlns:a16="http://schemas.microsoft.com/office/drawing/2014/main" id="{9A49AD05-EDDA-8BAF-9928-F13D73B01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250" y="5439646"/>
            <a:ext cx="4821804" cy="1140922"/>
          </a:xfrm>
          <a:prstGeom prst="rect">
            <a:avLst/>
          </a:prstGeom>
        </p:spPr>
      </p:pic>
    </p:spTree>
    <p:extLst>
      <p:ext uri="{BB962C8B-B14F-4D97-AF65-F5344CB8AC3E}">
        <p14:creationId xmlns:p14="http://schemas.microsoft.com/office/powerpoint/2010/main" val="319528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90748" y="342667"/>
            <a:ext cx="5445945" cy="990216"/>
          </a:xfrm>
        </p:spPr>
        <p:txBody>
          <a:bodyPr>
            <a:normAutofit/>
          </a:bodyPr>
          <a:lstStyle/>
          <a:p>
            <a:pPr lvl="0"/>
            <a:r>
              <a:rPr lang="fr-FR" sz="3144" dirty="0" err="1"/>
              <a:t>Bookinons</a:t>
            </a:r>
            <a:r>
              <a:rPr lang="fr-FR" sz="3144" dirty="0"/>
              <a:t>, lecture en </a:t>
            </a:r>
            <a:r>
              <a:rPr lang="fr-FR" sz="3144" dirty="0" smtClean="0"/>
              <a:t>partage</a:t>
            </a:r>
            <a:endParaRPr lang="fr-FR" sz="3144" dirty="0"/>
          </a:p>
        </p:txBody>
      </p:sp>
      <p:sp>
        <p:nvSpPr>
          <p:cNvPr id="3" name="ZoneTexte 2"/>
          <p:cNvSpPr txBox="1"/>
          <p:nvPr/>
        </p:nvSpPr>
        <p:spPr>
          <a:xfrm>
            <a:off x="6258777" y="3609153"/>
            <a:ext cx="5442329" cy="1800750"/>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kern="0" dirty="0" smtClean="0">
                <a:solidFill>
                  <a:srgbClr val="000000"/>
                </a:solidFill>
                <a:latin typeface="Calibri Light"/>
              </a:rPr>
              <a:t>La </a:t>
            </a:r>
            <a:r>
              <a:rPr lang="fr-FR" b="1" kern="0" dirty="0">
                <a:solidFill>
                  <a:srgbClr val="000000"/>
                </a:solidFill>
                <a:latin typeface="Calibri Light"/>
              </a:rPr>
              <a:t>Ligue de l’Enseignement </a:t>
            </a:r>
            <a:r>
              <a:rPr lang="fr-FR" kern="0" dirty="0">
                <a:solidFill>
                  <a:srgbClr val="000000"/>
                </a:solidFill>
                <a:latin typeface="Calibri Light"/>
              </a:rPr>
              <a:t>souhaite se doter d’une malle de boîtes à histoires, </a:t>
            </a:r>
            <a:r>
              <a:rPr lang="fr-FR" kern="0" dirty="0" smtClean="0">
                <a:solidFill>
                  <a:srgbClr val="000000"/>
                </a:solidFill>
                <a:latin typeface="Calibri Light"/>
              </a:rPr>
              <a:t>faciles </a:t>
            </a:r>
            <a:r>
              <a:rPr lang="fr-FR" kern="0" dirty="0">
                <a:solidFill>
                  <a:srgbClr val="000000"/>
                </a:solidFill>
                <a:latin typeface="Calibri Light"/>
              </a:rPr>
              <a:t>d’utilisation même pour les personnes éloignée du digital. Cette boîte à histoire est évolutive et permet de mettre vos propres livres en partage. Des accessoires seront réalisés au </a:t>
            </a:r>
            <a:r>
              <a:rPr lang="fr-FR" kern="0" dirty="0" err="1">
                <a:solidFill>
                  <a:srgbClr val="000000"/>
                </a:solidFill>
                <a:latin typeface="Calibri Light"/>
              </a:rPr>
              <a:t>fablab</a:t>
            </a:r>
            <a:r>
              <a:rPr lang="fr-FR" kern="0" dirty="0">
                <a:solidFill>
                  <a:srgbClr val="000000"/>
                </a:solidFill>
                <a:latin typeface="Calibri Light"/>
              </a:rPr>
              <a:t> avec les parents</a:t>
            </a:r>
            <a:r>
              <a:rPr lang="fr-FR" kern="0" dirty="0" smtClean="0">
                <a:solidFill>
                  <a:srgbClr val="000000"/>
                </a:solidFill>
                <a:latin typeface="Calibri Light"/>
              </a:rPr>
              <a:t>.</a:t>
            </a:r>
            <a:endParaRPr lang="fr-FR" kern="0" dirty="0">
              <a:solidFill>
                <a:srgbClr val="000000"/>
              </a:solidFill>
              <a:latin typeface="Calibri Light"/>
            </a:endParaRPr>
          </a:p>
        </p:txBody>
      </p:sp>
      <p:sp>
        <p:nvSpPr>
          <p:cNvPr id="4" name="ZoneTexte 3"/>
          <p:cNvSpPr txBox="1"/>
          <p:nvPr/>
        </p:nvSpPr>
        <p:spPr>
          <a:xfrm>
            <a:off x="6258777" y="1709697"/>
            <a:ext cx="5442329" cy="1800750"/>
          </a:xfrm>
          <a:prstGeom prst="rect">
            <a:avLst/>
          </a:prstGeom>
          <a:noFill/>
          <a:ln cap="flat">
            <a:noFill/>
          </a:ln>
        </p:spPr>
        <p:txBody>
          <a:bodyPr vert="horz" wrap="square" lIns="108851" tIns="54420" rIns="108851" bIns="54420" anchor="t" anchorCtr="0" compatLnSpc="0">
            <a:spAutoFit/>
          </a:bodyPr>
          <a:lstStyle/>
          <a:p>
            <a:pPr defTabSz="1105875" hangingPunct="0">
              <a:defRPr sz="1800" b="0" i="0" u="none" strike="noStrike" kern="0" cap="none" spc="0" baseline="0">
                <a:solidFill>
                  <a:srgbClr val="000000"/>
                </a:solidFill>
                <a:uFillTx/>
              </a:defRPr>
            </a:pPr>
            <a:r>
              <a:rPr lang="fr-FR" b="1" kern="0" dirty="0" smtClean="0">
                <a:solidFill>
                  <a:srgbClr val="000000"/>
                </a:solidFill>
                <a:latin typeface="Calibri Light"/>
              </a:rPr>
              <a:t>La </a:t>
            </a:r>
            <a:r>
              <a:rPr lang="fr-FR" b="1" kern="0" dirty="0">
                <a:solidFill>
                  <a:srgbClr val="000000"/>
                </a:solidFill>
                <a:latin typeface="Calibri Light"/>
              </a:rPr>
              <a:t>Ligue de l’Enseignement </a:t>
            </a:r>
            <a:r>
              <a:rPr lang="fr-FR" kern="0" dirty="0">
                <a:solidFill>
                  <a:srgbClr val="000000"/>
                </a:solidFill>
                <a:latin typeface="Calibri Light"/>
              </a:rPr>
              <a:t>en tant que partenaire de l’école publique, acteur local reconnu dans le champ du numérique mais aussi par son réseau de bénévoles Lire et faire </a:t>
            </a:r>
            <a:r>
              <a:rPr lang="fr-FR" kern="0" dirty="0" smtClean="0">
                <a:solidFill>
                  <a:srgbClr val="000000"/>
                </a:solidFill>
                <a:latin typeface="Calibri Light"/>
              </a:rPr>
              <a:t>lire, </a:t>
            </a:r>
            <a:r>
              <a:rPr lang="fr-FR" kern="0" dirty="0">
                <a:solidFill>
                  <a:srgbClr val="000000"/>
                </a:solidFill>
                <a:latin typeface="Calibri Light"/>
              </a:rPr>
              <a:t>veut développer le pouvoir de lire et le pouvoir d’agir des principaux éducateurs des enfants que sont les parents</a:t>
            </a:r>
            <a:r>
              <a:rPr lang="fr-FR" kern="0" dirty="0" smtClean="0">
                <a:solidFill>
                  <a:srgbClr val="000000"/>
                </a:solidFill>
                <a:latin typeface="Calibri Light"/>
              </a:rPr>
              <a:t>.</a:t>
            </a:r>
            <a:endParaRPr lang="fr-FR" kern="0" dirty="0">
              <a:solidFill>
                <a:srgbClr val="000000"/>
              </a:solidFill>
              <a:latin typeface="Calibri Light"/>
            </a:endParaRPr>
          </a:p>
        </p:txBody>
      </p:sp>
      <p:pic>
        <p:nvPicPr>
          <p:cNvPr id="6" name="Image 7">
            <a:extLst>
              <a:ext uri="{FF2B5EF4-FFF2-40B4-BE49-F238E27FC236}">
                <a16:creationId xmlns:a16="http://schemas.microsoft.com/office/drawing/2014/main" id="{00000000-0000-0000-0000-000000000000}"/>
              </a:ext>
            </a:extLst>
          </p:cNvPr>
          <p:cNvPicPr>
            <a:picLocks noChangeAspect="1"/>
          </p:cNvPicPr>
          <p:nvPr/>
        </p:nvPicPr>
        <p:blipFill>
          <a:blip r:embed="rId3"/>
          <a:srcRect t="22431" b="22208"/>
          <a:stretch>
            <a:fillRect/>
          </a:stretch>
        </p:blipFill>
        <p:spPr>
          <a:xfrm>
            <a:off x="9406365" y="213192"/>
            <a:ext cx="1963415" cy="1086959"/>
          </a:xfrm>
          <a:prstGeom prst="rect">
            <a:avLst/>
          </a:prstGeom>
          <a:noFill/>
          <a:ln cap="flat">
            <a:noFill/>
          </a:ln>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t="15069" b="17515"/>
          <a:stretch/>
        </p:blipFill>
        <p:spPr>
          <a:xfrm>
            <a:off x="10388072" y="5166100"/>
            <a:ext cx="1211050" cy="105543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94" y="1830636"/>
            <a:ext cx="5861852" cy="3729368"/>
          </a:xfrm>
          <a:prstGeom prst="rect">
            <a:avLst/>
          </a:prstGeom>
        </p:spPr>
      </p:pic>
      <p:sp>
        <p:nvSpPr>
          <p:cNvPr id="10" name="Rectangle 9"/>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1" name="Rectangle 10"/>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1052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838199" y="2778199"/>
            <a:ext cx="10515600" cy="1008668"/>
          </a:xfrm>
        </p:spPr>
        <p:txBody>
          <a:bodyPr>
            <a:normAutofit/>
          </a:bodyPr>
          <a:lstStyle/>
          <a:p>
            <a:pPr algn="ctr"/>
            <a:r>
              <a:rPr lang="fr-FR" sz="4000" b="1" dirty="0" smtClean="0">
                <a:solidFill>
                  <a:schemeClr val="tx1">
                    <a:lumMod val="85000"/>
                    <a:lumOff val="15000"/>
                  </a:schemeClr>
                </a:solidFill>
                <a:latin typeface="Bahnschrift Light SemiCondensed" panose="020B0502040204020203" pitchFamily="34" charset="0"/>
              </a:rPr>
              <a:t>Fabrication numérique</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676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20638" y="342691"/>
            <a:ext cx="5310054" cy="981081"/>
          </a:xfrm>
        </p:spPr>
        <p:txBody>
          <a:bodyPr/>
          <a:lstStyle/>
          <a:p>
            <a:pPr lvl="0"/>
            <a:r>
              <a:rPr lang="fr-FR" sz="3144" dirty="0"/>
              <a:t>Aller au plus près, </a:t>
            </a:r>
            <a:r>
              <a:rPr lang="fr-FR" sz="3144" dirty="0" err="1" smtClean="0"/>
              <a:t>Tech’style</a:t>
            </a:r>
            <a:endParaRPr lang="fr-FR" sz="3144" dirty="0"/>
          </a:p>
        </p:txBody>
      </p:sp>
      <p:sp>
        <p:nvSpPr>
          <p:cNvPr id="3" name="ZoneTexte 2"/>
          <p:cNvSpPr txBox="1"/>
          <p:nvPr/>
        </p:nvSpPr>
        <p:spPr>
          <a:xfrm>
            <a:off x="4229892" y="4016558"/>
            <a:ext cx="7139886" cy="2082559"/>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dirty="0" smtClean="0">
                <a:latin typeface="+mj-lt"/>
              </a:rPr>
              <a:t>C’est </a:t>
            </a:r>
            <a:r>
              <a:rPr lang="fr-FR" dirty="0">
                <a:latin typeface="+mj-lt"/>
              </a:rPr>
              <a:t>la solution idéale pour ceux qui cherchent à fournir un accès à la technologie de fabrication numérique à plusieurs endroits </a:t>
            </a:r>
            <a:r>
              <a:rPr lang="fr-FR" dirty="0" smtClean="0">
                <a:latin typeface="+mj-lt"/>
              </a:rPr>
              <a:t>grâce à son  autonomie et sa </a:t>
            </a:r>
            <a:r>
              <a:rPr lang="fr-FR" dirty="0">
                <a:latin typeface="+mj-lt"/>
              </a:rPr>
              <a:t>simplicité </a:t>
            </a:r>
            <a:r>
              <a:rPr lang="fr-FR" dirty="0" smtClean="0">
                <a:latin typeface="+mj-lt"/>
              </a:rPr>
              <a:t>d’utilisation. De </a:t>
            </a:r>
            <a:r>
              <a:rPr lang="fr-FR" dirty="0">
                <a:latin typeface="+mj-lt"/>
              </a:rPr>
              <a:t>plus, une formation et un accompagnement par demi-journée est prévue pour vous aider à tirer le meilleur parti de ce laboratoire. </a:t>
            </a:r>
            <a:r>
              <a:rPr lang="fr-FR" dirty="0" smtClean="0">
                <a:latin typeface="+mj-lt"/>
              </a:rPr>
              <a:t>Le Fablab sera polyvalent et applicable </a:t>
            </a:r>
            <a:r>
              <a:rPr lang="fr-FR" dirty="0">
                <a:latin typeface="+mj-lt"/>
              </a:rPr>
              <a:t>à une grande variété de projets, d'hobbies et de disciplines, ouvrant ainsi la porte à un apprentissage interdisciplinaire. </a:t>
            </a:r>
            <a:endParaRPr lang="fr-FR" sz="1935" kern="0" dirty="0">
              <a:solidFill>
                <a:srgbClr val="000000"/>
              </a:solidFill>
              <a:latin typeface="+mj-lt"/>
            </a:endParaRPr>
          </a:p>
        </p:txBody>
      </p:sp>
      <p:sp>
        <p:nvSpPr>
          <p:cNvPr id="4" name="ZoneTexte 3"/>
          <p:cNvSpPr txBox="1"/>
          <p:nvPr/>
        </p:nvSpPr>
        <p:spPr>
          <a:xfrm>
            <a:off x="217906" y="1300151"/>
            <a:ext cx="11151874" cy="1018613"/>
          </a:xfrm>
          <a:prstGeom prst="rect">
            <a:avLst/>
          </a:prstGeom>
          <a:noFill/>
          <a:ln cap="flat">
            <a:noFill/>
          </a:ln>
        </p:spPr>
        <p:txBody>
          <a:bodyPr vert="horz" wrap="square" lIns="108851" tIns="54420" rIns="108851" bIns="54420" anchor="t" anchorCtr="0" compatLnSpc="0">
            <a:spAutoFit/>
          </a:bodyPr>
          <a:lstStyle/>
          <a:p>
            <a:pPr defTabSz="1105875" hangingPunct="0">
              <a:defRPr sz="1800" b="0" i="0" u="none" strike="noStrike" kern="0" cap="none" spc="0" baseline="0">
                <a:solidFill>
                  <a:srgbClr val="000000"/>
                </a:solidFill>
                <a:uFillTx/>
              </a:defRPr>
            </a:pPr>
            <a:r>
              <a:rPr lang="fr-FR" sz="1935" b="1" kern="0" dirty="0" smtClean="0">
                <a:solidFill>
                  <a:srgbClr val="000000"/>
                </a:solidFill>
                <a:latin typeface="Calibri Light"/>
              </a:rPr>
              <a:t>La </a:t>
            </a:r>
            <a:r>
              <a:rPr lang="fr-FR" sz="1935" b="1" kern="0" dirty="0">
                <a:solidFill>
                  <a:srgbClr val="000000"/>
                </a:solidFill>
                <a:latin typeface="Calibri Light"/>
              </a:rPr>
              <a:t>Ligue de l’Enseignement </a:t>
            </a:r>
            <a:r>
              <a:rPr lang="fr-FR" sz="1935" kern="0" dirty="0">
                <a:solidFill>
                  <a:srgbClr val="000000"/>
                </a:solidFill>
                <a:latin typeface="Calibri Light"/>
              </a:rPr>
              <a:t>en tant que partenaire de l’école publique, acteur local reconnu dans le champ du numérique mais aussi par son réseau de bénévoles Lire et faire lire veut développer le pouvoir de lire et le pouvoir d’agir des principaux éducateurs des enfants que sont les parents</a:t>
            </a:r>
            <a:r>
              <a:rPr lang="fr-FR" sz="1935" kern="0" dirty="0" smtClean="0">
                <a:solidFill>
                  <a:srgbClr val="000000"/>
                </a:solidFill>
                <a:latin typeface="Calibri Light"/>
              </a:rPr>
              <a:t>.</a:t>
            </a:r>
            <a:endParaRPr lang="fr-FR" sz="1935" kern="0" dirty="0">
              <a:solidFill>
                <a:srgbClr val="000000"/>
              </a:solidFill>
              <a:latin typeface="Calibri Light"/>
            </a:endParaRPr>
          </a:p>
        </p:txBody>
      </p:sp>
      <p:pic>
        <p:nvPicPr>
          <p:cNvPr id="6" name="Image 8">
            <a:extLst>
              <a:ext uri="{FF2B5EF4-FFF2-40B4-BE49-F238E27FC236}">
                <a16:creationId xmlns:a16="http://schemas.microsoft.com/office/drawing/2014/main" id="{00000000-0000-0000-0000-000000000000}"/>
              </a:ext>
            </a:extLst>
          </p:cNvPr>
          <p:cNvPicPr>
            <a:picLocks noChangeAspect="1"/>
          </p:cNvPicPr>
          <p:nvPr/>
        </p:nvPicPr>
        <p:blipFill>
          <a:blip r:embed="rId3"/>
          <a:srcRect t="22431" b="22208"/>
          <a:stretch>
            <a:fillRect/>
          </a:stretch>
        </p:blipFill>
        <p:spPr>
          <a:xfrm>
            <a:off x="9406365" y="213192"/>
            <a:ext cx="1963415" cy="1086959"/>
          </a:xfrm>
          <a:prstGeom prst="rect">
            <a:avLst/>
          </a:prstGeom>
          <a:noFill/>
          <a:ln cap="flat">
            <a:noFill/>
          </a:ln>
        </p:spPr>
      </p:pic>
      <p:sp>
        <p:nvSpPr>
          <p:cNvPr id="7" name="Rectangle 6"/>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9" name="Rectangle 8"/>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06" y="4140452"/>
            <a:ext cx="3673870" cy="1888350"/>
          </a:xfrm>
          <a:prstGeom prst="rect">
            <a:avLst/>
          </a:prstGeom>
        </p:spPr>
      </p:pic>
      <p:sp>
        <p:nvSpPr>
          <p:cNvPr id="10" name="Rectangle 9"/>
          <p:cNvSpPr/>
          <p:nvPr/>
        </p:nvSpPr>
        <p:spPr>
          <a:xfrm>
            <a:off x="251360" y="2323004"/>
            <a:ext cx="11118419" cy="646331"/>
          </a:xfrm>
          <a:prstGeom prst="rect">
            <a:avLst/>
          </a:prstGeom>
        </p:spPr>
        <p:txBody>
          <a:bodyPr wrap="square">
            <a:spAutoFit/>
          </a:bodyPr>
          <a:lstStyle/>
          <a:p>
            <a:pPr algn="just" defTabSz="1105875" hangingPunct="0">
              <a:defRPr sz="1800" b="0" i="0" u="none" strike="noStrike" kern="0" cap="none" spc="0" baseline="0">
                <a:solidFill>
                  <a:srgbClr val="000000"/>
                </a:solidFill>
                <a:uFillTx/>
              </a:defRPr>
            </a:pPr>
            <a:r>
              <a:rPr lang="fr-FR" kern="0" dirty="0">
                <a:solidFill>
                  <a:srgbClr val="000000"/>
                </a:solidFill>
                <a:latin typeface="Calibri Light"/>
              </a:rPr>
              <a:t>L’UFOLEP 29 et la Ligue de l’enseignement porte un projet de « caravane sport - société » pour déployer tout ce que peut apporter l’éducation populaire principalement dans les QPV.</a:t>
            </a:r>
          </a:p>
        </p:txBody>
      </p:sp>
      <p:sp>
        <p:nvSpPr>
          <p:cNvPr id="11" name="Rectangle 10"/>
          <p:cNvSpPr/>
          <p:nvPr/>
        </p:nvSpPr>
        <p:spPr>
          <a:xfrm>
            <a:off x="251359" y="3093228"/>
            <a:ext cx="11118419" cy="923330"/>
          </a:xfrm>
          <a:prstGeom prst="rect">
            <a:avLst/>
          </a:prstGeom>
        </p:spPr>
        <p:txBody>
          <a:bodyPr wrap="square">
            <a:spAutoFit/>
          </a:bodyPr>
          <a:lstStyle/>
          <a:p>
            <a:pPr algn="just" defTabSz="1105875" hangingPunct="0">
              <a:defRPr sz="1800" b="0" i="0" u="none" strike="noStrike" kern="0" cap="none" spc="0" baseline="0">
                <a:solidFill>
                  <a:srgbClr val="000000"/>
                </a:solidFill>
                <a:uFillTx/>
              </a:defRPr>
            </a:pPr>
            <a:r>
              <a:rPr lang="fr-FR" kern="0" dirty="0">
                <a:solidFill>
                  <a:srgbClr val="000000"/>
                </a:solidFill>
                <a:latin typeface="+mj-lt"/>
              </a:rPr>
              <a:t>Cette « caravane » via le </a:t>
            </a:r>
            <a:r>
              <a:rPr lang="fr-FR" kern="0" dirty="0" err="1">
                <a:solidFill>
                  <a:srgbClr val="000000"/>
                </a:solidFill>
                <a:latin typeface="+mj-lt"/>
              </a:rPr>
              <a:t>fablab</a:t>
            </a:r>
            <a:r>
              <a:rPr lang="fr-FR" kern="0" dirty="0">
                <a:solidFill>
                  <a:srgbClr val="000000"/>
                </a:solidFill>
                <a:latin typeface="+mj-lt"/>
              </a:rPr>
              <a:t> textile sera avant tout un lieu de vie, d’échange et s’impliquera dans le réseau des FABLAB de Brest. C’est un espace de cohabitation, de rencontre où les idées convergent et où les projets peuvent germer autour du Faire</a:t>
            </a:r>
          </a:p>
        </p:txBody>
      </p:sp>
    </p:spTree>
    <p:extLst>
      <p:ext uri="{BB962C8B-B14F-4D97-AF65-F5344CB8AC3E}">
        <p14:creationId xmlns:p14="http://schemas.microsoft.com/office/powerpoint/2010/main" val="352595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753165" y="304428"/>
            <a:ext cx="8591557" cy="1008872"/>
          </a:xfrm>
        </p:spPr>
        <p:txBody>
          <a:bodyPr/>
          <a:lstStyle/>
          <a:p>
            <a:pPr lvl="0"/>
            <a:r>
              <a:rPr lang="fr-FR" sz="3144" dirty="0"/>
              <a:t>Les Petits </a:t>
            </a:r>
            <a:r>
              <a:rPr lang="fr-FR" sz="3144" dirty="0" smtClean="0"/>
              <a:t>Hackers</a:t>
            </a:r>
            <a:endParaRPr lang="fr-FR" sz="3144" dirty="0"/>
          </a:p>
        </p:txBody>
      </p:sp>
      <p:sp>
        <p:nvSpPr>
          <p:cNvPr id="3" name="ZoneTexte 2"/>
          <p:cNvSpPr txBox="1"/>
          <p:nvPr/>
        </p:nvSpPr>
        <p:spPr>
          <a:xfrm>
            <a:off x="753165" y="2623379"/>
            <a:ext cx="5700660" cy="677751"/>
          </a:xfrm>
          <a:prstGeom prst="rect">
            <a:avLst/>
          </a:prstGeom>
          <a:noFill/>
          <a:ln cap="flat">
            <a:noFill/>
          </a:ln>
        </p:spPr>
        <p:txBody>
          <a:bodyPr vert="horz" wrap="square" lIns="108851" tIns="54420" rIns="108851" bIns="54420" anchor="t" anchorCtr="0" compatLnSpc="0">
            <a:spAutoFit/>
          </a:bodyPr>
          <a:lstStyle/>
          <a:p>
            <a:pPr algn="just" defTabSz="1105875" hangingPunct="0">
              <a:buSzPct val="100000"/>
              <a:defRPr sz="1800" b="0" i="0" u="none" strike="noStrike" kern="0" cap="none" spc="0" baseline="0">
                <a:solidFill>
                  <a:srgbClr val="000000"/>
                </a:solidFill>
                <a:uFillTx/>
              </a:defRPr>
            </a:pPr>
            <a:r>
              <a:rPr lang="fr-FR" sz="1814" dirty="0" smtClean="0">
                <a:solidFill>
                  <a:srgbClr val="000000"/>
                </a:solidFill>
                <a:latin typeface="Calibri Light"/>
              </a:rPr>
              <a:t>La MDL porte un projet d’éducation au numérique et à la fabrication numérique avec :</a:t>
            </a:r>
          </a:p>
        </p:txBody>
      </p:sp>
      <p:sp>
        <p:nvSpPr>
          <p:cNvPr id="4" name="ZoneTexte 3"/>
          <p:cNvSpPr txBox="1"/>
          <p:nvPr/>
        </p:nvSpPr>
        <p:spPr>
          <a:xfrm>
            <a:off x="753165" y="1485256"/>
            <a:ext cx="10690741" cy="961675"/>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14" dirty="0" smtClean="0">
                <a:solidFill>
                  <a:srgbClr val="000000"/>
                </a:solidFill>
                <a:latin typeface="Calibri Light"/>
              </a:rPr>
              <a:t>Créée </a:t>
            </a:r>
            <a:r>
              <a:rPr lang="fr-FR" sz="1814" dirty="0">
                <a:solidFill>
                  <a:srgbClr val="000000"/>
                </a:solidFill>
                <a:latin typeface="Calibri Light"/>
              </a:rPr>
              <a:t>en mai 2010, la Maison du </a:t>
            </a:r>
            <a:r>
              <a:rPr lang="fr-FR" sz="1814" dirty="0" smtClean="0">
                <a:solidFill>
                  <a:srgbClr val="000000"/>
                </a:solidFill>
                <a:latin typeface="Calibri Light"/>
              </a:rPr>
              <a:t>Libre </a:t>
            </a:r>
            <a:r>
              <a:rPr lang="fr-FR" sz="1814" dirty="0">
                <a:solidFill>
                  <a:srgbClr val="000000"/>
                </a:solidFill>
                <a:latin typeface="Calibri Light"/>
              </a:rPr>
              <a:t>est un collectif rassemblant des personnes et/ou des structures œuvrant sous les licences libres ou apparentées. Elle inclut aussi bien des informaticiens que des acteurs des cultures libres et des producteurs de contenus mis en biens communs</a:t>
            </a:r>
            <a:r>
              <a:rPr lang="fr-FR" sz="1814" dirty="0" smtClean="0">
                <a:solidFill>
                  <a:srgbClr val="000000"/>
                </a:solidFill>
                <a:latin typeface="Calibri Light"/>
              </a:rPr>
              <a:t>.</a:t>
            </a:r>
            <a:endParaRPr lang="fr-FR" sz="1814" dirty="0">
              <a:solidFill>
                <a:srgbClr val="000000"/>
              </a:solidFill>
              <a:latin typeface="Calibri Light"/>
            </a:endParaRPr>
          </a:p>
        </p:txBody>
      </p:sp>
      <p:pic>
        <p:nvPicPr>
          <p:cNvPr id="6" name="Imag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118972" y="132472"/>
            <a:ext cx="1077739" cy="1180828"/>
          </a:xfrm>
          <a:prstGeom prst="rect">
            <a:avLst/>
          </a:prstGeom>
          <a:noFill/>
          <a:ln cap="flat">
            <a:no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969" y="2562676"/>
            <a:ext cx="3144606" cy="140024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092" y="4078661"/>
            <a:ext cx="1438476" cy="1914792"/>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8918" y="4078661"/>
            <a:ext cx="2813745" cy="1657710"/>
          </a:xfrm>
          <a:prstGeom prst="rect">
            <a:avLst/>
          </a:prstGeom>
        </p:spPr>
      </p:pic>
      <p:sp>
        <p:nvSpPr>
          <p:cNvPr id="10" name="Rectangle 9"/>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1" name="Rectangle 10"/>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36" descr="Internet contour"/>
          <p:cNvPicPr/>
          <p:nvPr/>
        </p:nvPicPr>
        <p:blipFill>
          <a:blip r:embed="rId7">
            <a:duotone>
              <a:schemeClr val="accent5">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65"/>
              </a:ext>
            </a:extLst>
          </a:blip>
          <a:stretch>
            <a:fillRect/>
          </a:stretch>
        </p:blipFill>
        <p:spPr>
          <a:xfrm>
            <a:off x="232613" y="3438138"/>
            <a:ext cx="753165" cy="734422"/>
          </a:xfrm>
          <a:prstGeom prst="rect">
            <a:avLst/>
          </a:prstGeom>
        </p:spPr>
      </p:pic>
      <p:sp>
        <p:nvSpPr>
          <p:cNvPr id="13" name="Rectangle 12"/>
          <p:cNvSpPr/>
          <p:nvPr/>
        </p:nvSpPr>
        <p:spPr>
          <a:xfrm>
            <a:off x="990897" y="3496704"/>
            <a:ext cx="6096000" cy="2585323"/>
          </a:xfrm>
          <a:prstGeom prst="rect">
            <a:avLst/>
          </a:prstGeom>
        </p:spPr>
        <p:txBody>
          <a:bodyPr>
            <a:spAutoFit/>
          </a:bodyPr>
          <a:lstStyle/>
          <a:p>
            <a:pPr algn="just" defTabSz="1105875" hangingPunct="0">
              <a:buSzPct val="100000"/>
              <a:defRPr sz="1800" b="0" i="0" u="none" strike="noStrike" kern="0" cap="none" spc="0" baseline="0">
                <a:solidFill>
                  <a:srgbClr val="000000"/>
                </a:solidFill>
                <a:uFillTx/>
              </a:defRPr>
            </a:pPr>
            <a:r>
              <a:rPr lang="fr-FR" dirty="0">
                <a:solidFill>
                  <a:srgbClr val="000000"/>
                </a:solidFill>
                <a:latin typeface="Calibri Light"/>
              </a:rPr>
              <a:t>Animation des ateliers pour les jeunes adhérents, découverte et initiation sur le numérique autour d’outils </a:t>
            </a:r>
            <a:r>
              <a:rPr lang="fr-FR" dirty="0" smtClean="0">
                <a:solidFill>
                  <a:srgbClr val="000000"/>
                </a:solidFill>
                <a:latin typeface="Calibri Light"/>
              </a:rPr>
              <a:t>libres</a:t>
            </a:r>
          </a:p>
          <a:p>
            <a:pPr algn="just" defTabSz="1105875" hangingPunct="0">
              <a:buSzPct val="100000"/>
              <a:defRPr sz="1800" b="0" i="0" u="none" strike="noStrike" kern="0" cap="none" spc="0" baseline="0">
                <a:solidFill>
                  <a:srgbClr val="000000"/>
                </a:solidFill>
                <a:uFillTx/>
              </a:defRPr>
            </a:pPr>
            <a:endParaRPr lang="fr-FR"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dirty="0" smtClean="0">
                <a:solidFill>
                  <a:srgbClr val="000000"/>
                </a:solidFill>
                <a:latin typeface="Calibri Light"/>
              </a:rPr>
              <a:t>Animation </a:t>
            </a:r>
            <a:r>
              <a:rPr lang="fr-FR" dirty="0">
                <a:solidFill>
                  <a:srgbClr val="000000"/>
                </a:solidFill>
                <a:latin typeface="Calibri Light"/>
              </a:rPr>
              <a:t>des stages, initiation, découverte et réalisation de montages électroniques, initiation au dessin et à l’impression </a:t>
            </a:r>
            <a:r>
              <a:rPr lang="fr-FR" dirty="0" smtClean="0">
                <a:solidFill>
                  <a:srgbClr val="000000"/>
                </a:solidFill>
                <a:latin typeface="Calibri Light"/>
              </a:rPr>
              <a:t>3D, fonctionnement </a:t>
            </a:r>
            <a:r>
              <a:rPr lang="fr-FR" dirty="0">
                <a:solidFill>
                  <a:srgbClr val="000000"/>
                </a:solidFill>
                <a:latin typeface="Calibri Light"/>
              </a:rPr>
              <a:t>d’un ordinateur, découverte ludo-éducative sur les </a:t>
            </a:r>
            <a:r>
              <a:rPr lang="fr-FR" dirty="0" smtClean="0">
                <a:solidFill>
                  <a:srgbClr val="000000"/>
                </a:solidFill>
                <a:latin typeface="Calibri Light"/>
              </a:rPr>
              <a:t>ondes</a:t>
            </a:r>
          </a:p>
          <a:p>
            <a:pPr algn="just" defTabSz="1105875" hangingPunct="0">
              <a:buSzPct val="100000"/>
              <a:defRPr sz="1800" b="0" i="0" u="none" strike="noStrike" kern="0" cap="none" spc="0" baseline="0">
                <a:solidFill>
                  <a:srgbClr val="000000"/>
                </a:solidFill>
                <a:uFillTx/>
              </a:defRPr>
            </a:pPr>
            <a:endParaRPr lang="fr-FR"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dirty="0">
                <a:solidFill>
                  <a:srgbClr val="000000"/>
                </a:solidFill>
                <a:latin typeface="Calibri Light"/>
              </a:rPr>
              <a:t>Participation à des événements extérieurs</a:t>
            </a:r>
          </a:p>
        </p:txBody>
      </p:sp>
      <p:pic>
        <p:nvPicPr>
          <p:cNvPr id="14" name="Graphique 43" descr="Robot avec un remplissage uni"/>
          <p:cNvPicPr/>
          <p:nvPr/>
        </p:nvPicPr>
        <p:blipFill>
          <a:blip r:embed="rId66">
            <a:duotone>
              <a:schemeClr val="accent6">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79"/>
              </a:ext>
            </a:extLst>
          </a:blip>
          <a:stretch>
            <a:fillRect/>
          </a:stretch>
        </p:blipFill>
        <p:spPr>
          <a:xfrm>
            <a:off x="170753" y="4383973"/>
            <a:ext cx="815025" cy="779794"/>
          </a:xfrm>
          <a:prstGeom prst="rect">
            <a:avLst/>
          </a:prstGeom>
        </p:spPr>
      </p:pic>
      <p:pic>
        <p:nvPicPr>
          <p:cNvPr id="15" name="Graphique 14" descr="Commentaire, J’aime avec un remplissage uni"/>
          <p:cNvPicPr/>
          <p:nvPr/>
        </p:nvPicPr>
        <p:blipFill>
          <a:blip r:embed="rId80">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25"/>
              </a:ext>
            </a:extLst>
          </a:blip>
          <a:stretch>
            <a:fillRect/>
          </a:stretch>
        </p:blipFill>
        <p:spPr>
          <a:xfrm>
            <a:off x="278375" y="5562976"/>
            <a:ext cx="661639" cy="652346"/>
          </a:xfrm>
          <a:prstGeom prst="rect">
            <a:avLst/>
          </a:prstGeom>
        </p:spPr>
      </p:pic>
    </p:spTree>
    <p:extLst>
      <p:ext uri="{BB962C8B-B14F-4D97-AF65-F5344CB8AC3E}">
        <p14:creationId xmlns:p14="http://schemas.microsoft.com/office/powerpoint/2010/main" val="248247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25131" y="290142"/>
            <a:ext cx="9007735" cy="1103956"/>
          </a:xfrm>
        </p:spPr>
        <p:txBody>
          <a:bodyPr anchor="ctr">
            <a:normAutofit/>
          </a:bodyPr>
          <a:lstStyle/>
          <a:p>
            <a:pPr lvl="0"/>
            <a:r>
              <a:rPr lang="fr-FR" sz="3144" dirty="0"/>
              <a:t>Boum Textile : Un programme de formation pour </a:t>
            </a:r>
            <a:r>
              <a:rPr lang="fr-FR" sz="3144" dirty="0" err="1" smtClean="0"/>
              <a:t>tou·te·s</a:t>
            </a:r>
            <a:endParaRPr lang="fr-FR" sz="3144" dirty="0"/>
          </a:p>
        </p:txBody>
      </p:sp>
      <p:sp>
        <p:nvSpPr>
          <p:cNvPr id="3" name="ZoneTexte 2"/>
          <p:cNvSpPr txBox="1"/>
          <p:nvPr/>
        </p:nvSpPr>
        <p:spPr>
          <a:xfrm>
            <a:off x="425131" y="2595456"/>
            <a:ext cx="7414176" cy="3209790"/>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kern="0" dirty="0" smtClean="0">
                <a:solidFill>
                  <a:srgbClr val="000000"/>
                </a:solidFill>
                <a:latin typeface="Calibri Light"/>
              </a:rPr>
              <a:t>« </a:t>
            </a:r>
            <a:r>
              <a:rPr lang="fr-FR" kern="0" dirty="0">
                <a:solidFill>
                  <a:srgbClr val="000000"/>
                </a:solidFill>
                <a:latin typeface="Calibri Light"/>
              </a:rPr>
              <a:t>Boum Textile » propose 9 ateliers mensuels de broderie numérique en 2024-2025 et vise à renforcer le tissu social en proposant des apprentissages autour de la broderie numérique. Chaque atelier se veut un moment de partage en faisant de la broderie numérique une pratique collective et amusante.</a:t>
            </a:r>
          </a:p>
          <a:p>
            <a:pPr defTabSz="1105875" hangingPunct="0">
              <a:defRPr sz="1800" b="0" i="0" u="none" strike="noStrike" kern="0" cap="none" spc="0" baseline="0">
                <a:solidFill>
                  <a:srgbClr val="000000"/>
                </a:solidFill>
                <a:uFillTx/>
              </a:defRPr>
            </a:pPr>
            <a:endParaRPr lang="fr-FR" kern="0" dirty="0">
              <a:solidFill>
                <a:srgbClr val="000000"/>
              </a:solidFill>
              <a:latin typeface="Calibri Light"/>
            </a:endParaRPr>
          </a:p>
          <a:p>
            <a:pPr defTabSz="1105875" hangingPunct="0">
              <a:defRPr sz="1800" b="0" i="0" u="none" strike="noStrike" kern="0" cap="none" spc="0" baseline="0">
                <a:solidFill>
                  <a:srgbClr val="000000"/>
                </a:solidFill>
                <a:uFillTx/>
              </a:defRPr>
            </a:pPr>
            <a:r>
              <a:rPr lang="fr-FR" kern="0" dirty="0">
                <a:solidFill>
                  <a:srgbClr val="000000"/>
                </a:solidFill>
                <a:latin typeface="Calibri Light"/>
              </a:rPr>
              <a:t>Les objectifs de ce programme sont </a:t>
            </a:r>
            <a:r>
              <a:rPr lang="fr-FR" kern="0" dirty="0" smtClean="0">
                <a:solidFill>
                  <a:srgbClr val="000000"/>
                </a:solidFill>
                <a:latin typeface="Calibri Light"/>
              </a:rPr>
              <a:t>:</a:t>
            </a:r>
          </a:p>
          <a:p>
            <a:pPr defTabSz="1105875" hangingPunct="0">
              <a:defRPr sz="1800" b="0" i="0" u="none" strike="noStrike" kern="0" cap="none" spc="0" baseline="0">
                <a:solidFill>
                  <a:srgbClr val="000000"/>
                </a:solidFill>
                <a:uFillTx/>
              </a:defRPr>
            </a:pPr>
            <a:endParaRPr lang="fr-FR" kern="0" dirty="0">
              <a:solidFill>
                <a:srgbClr val="000000"/>
              </a:solidFill>
              <a:latin typeface="Calibri Light"/>
            </a:endParaRPr>
          </a:p>
          <a:p>
            <a:pPr defTabSz="1105875" hangingPunct="0">
              <a:defRPr sz="1800" b="0" i="0" u="none" strike="noStrike" kern="0" cap="none" spc="0" baseline="0">
                <a:solidFill>
                  <a:srgbClr val="000000"/>
                </a:solidFill>
                <a:uFillTx/>
              </a:defRPr>
            </a:pPr>
            <a:r>
              <a:rPr lang="fr-FR" kern="0" dirty="0">
                <a:solidFill>
                  <a:srgbClr val="000000"/>
                </a:solidFill>
                <a:latin typeface="Calibri Light"/>
              </a:rPr>
              <a:t>• Diversification des publics et renforcement des solidarités entre </a:t>
            </a:r>
            <a:r>
              <a:rPr lang="fr-FR" kern="0" dirty="0" err="1">
                <a:solidFill>
                  <a:srgbClr val="000000"/>
                </a:solidFill>
                <a:latin typeface="Calibri Light"/>
              </a:rPr>
              <a:t>habitant·es</a:t>
            </a:r>
            <a:r>
              <a:rPr lang="fr-FR" kern="0" dirty="0">
                <a:solidFill>
                  <a:srgbClr val="000000"/>
                </a:solidFill>
                <a:latin typeface="Calibri Light"/>
              </a:rPr>
              <a:t> </a:t>
            </a:r>
          </a:p>
          <a:p>
            <a:pPr defTabSz="1105875" hangingPunct="0">
              <a:defRPr sz="1800" b="0" i="0" u="none" strike="noStrike" kern="0" cap="none" spc="0" baseline="0">
                <a:solidFill>
                  <a:srgbClr val="000000"/>
                </a:solidFill>
                <a:uFillTx/>
              </a:defRPr>
            </a:pPr>
            <a:r>
              <a:rPr lang="fr-FR" kern="0" dirty="0">
                <a:solidFill>
                  <a:srgbClr val="000000"/>
                </a:solidFill>
                <a:latin typeface="Calibri Light"/>
              </a:rPr>
              <a:t>• Émancipation et autonomisation </a:t>
            </a:r>
          </a:p>
          <a:p>
            <a:pPr defTabSz="1105875" hangingPunct="0">
              <a:defRPr sz="1800" b="0" i="0" u="none" strike="noStrike" kern="0" cap="none" spc="0" baseline="0">
                <a:solidFill>
                  <a:srgbClr val="000000"/>
                </a:solidFill>
                <a:uFillTx/>
              </a:defRPr>
            </a:pPr>
            <a:r>
              <a:rPr lang="fr-FR" kern="0" dirty="0">
                <a:solidFill>
                  <a:srgbClr val="000000"/>
                </a:solidFill>
                <a:latin typeface="Calibri Light"/>
              </a:rPr>
              <a:t>• E-inclusion et innovation sociale</a:t>
            </a:r>
          </a:p>
        </p:txBody>
      </p:sp>
      <p:sp>
        <p:nvSpPr>
          <p:cNvPr id="4" name="ZoneTexte 3"/>
          <p:cNvSpPr txBox="1"/>
          <p:nvPr/>
        </p:nvSpPr>
        <p:spPr>
          <a:xfrm>
            <a:off x="425131" y="1686590"/>
            <a:ext cx="10256946" cy="673519"/>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kern="0" dirty="0" smtClean="0">
                <a:solidFill>
                  <a:srgbClr val="000000"/>
                </a:solidFill>
                <a:latin typeface="Calibri Light"/>
              </a:rPr>
              <a:t>Les </a:t>
            </a:r>
            <a:r>
              <a:rPr lang="fr-FR" b="1" kern="0" dirty="0">
                <a:solidFill>
                  <a:srgbClr val="000000"/>
                </a:solidFill>
                <a:latin typeface="Calibri Light"/>
              </a:rPr>
              <a:t>Fabriques du Ponant</a:t>
            </a:r>
            <a:r>
              <a:rPr lang="fr-FR" kern="0" dirty="0">
                <a:solidFill>
                  <a:srgbClr val="000000"/>
                </a:solidFill>
                <a:latin typeface="Calibri Light"/>
              </a:rPr>
              <a:t>, tiers-lieu pédagogique dédié à la fabrication numérique, animent depuis plusieurs années des actions de médiation et de découverte d'un </a:t>
            </a:r>
            <a:r>
              <a:rPr lang="fr-FR" kern="0" dirty="0" err="1">
                <a:solidFill>
                  <a:srgbClr val="000000"/>
                </a:solidFill>
                <a:latin typeface="Calibri Light"/>
              </a:rPr>
              <a:t>fablab</a:t>
            </a:r>
            <a:r>
              <a:rPr lang="fr-FR" kern="0" dirty="0">
                <a:solidFill>
                  <a:srgbClr val="000000"/>
                </a:solidFill>
                <a:latin typeface="Calibri Light"/>
              </a:rPr>
              <a:t> accessibles à tous les publics</a:t>
            </a:r>
            <a:r>
              <a:rPr lang="fr-FR" kern="0" dirty="0" smtClean="0">
                <a:solidFill>
                  <a:srgbClr val="000000"/>
                </a:solidFill>
                <a:latin typeface="Calibri Light"/>
              </a:rPr>
              <a:t>. </a:t>
            </a:r>
            <a:endParaRPr lang="fr-FR" b="1" dirty="0">
              <a:solidFill>
                <a:srgbClr val="000000"/>
              </a:solidFill>
              <a:latin typeface="Calibri Light"/>
              <a:ea typeface="Microsoft YaHei" pitchFamily="2"/>
              <a:cs typeface="Arial" pitchFamily="2"/>
            </a:endParaRPr>
          </a:p>
        </p:txBody>
      </p:sp>
      <p:pic>
        <p:nvPicPr>
          <p:cNvPr id="6" name="Imag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682077" y="287030"/>
            <a:ext cx="855874" cy="822410"/>
          </a:xfrm>
          <a:prstGeom prst="rect">
            <a:avLst/>
          </a:prstGeom>
          <a:noFill/>
          <a:ln cap="flat">
            <a:no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258" y="2563600"/>
            <a:ext cx="2239819" cy="3558294"/>
          </a:xfrm>
          <a:prstGeom prst="rect">
            <a:avLst/>
          </a:prstGeom>
        </p:spPr>
      </p:pic>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122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45092" y="370542"/>
            <a:ext cx="8497823" cy="1097498"/>
          </a:xfrm>
        </p:spPr>
        <p:txBody>
          <a:bodyPr anchor="ctr"/>
          <a:lstStyle/>
          <a:p>
            <a:pPr lvl="0"/>
            <a:r>
              <a:rPr lang="fr-FR" sz="3144" dirty="0"/>
              <a:t>É</a:t>
            </a:r>
            <a:r>
              <a:rPr lang="fr-FR" sz="3144" dirty="0" smtClean="0"/>
              <a:t>volution </a:t>
            </a:r>
            <a:r>
              <a:rPr lang="fr-FR" sz="3144" dirty="0"/>
              <a:t>et amélioration du </a:t>
            </a:r>
            <a:r>
              <a:rPr lang="fr-FR" sz="3144" dirty="0" err="1"/>
              <a:t>FabLab</a:t>
            </a:r>
            <a:r>
              <a:rPr lang="fr-FR" sz="3144" dirty="0"/>
              <a:t> du Lapin </a:t>
            </a:r>
            <a:r>
              <a:rPr lang="fr-FR" sz="3144" dirty="0" smtClean="0"/>
              <a:t>Blanc</a:t>
            </a:r>
            <a:endParaRPr lang="fr-FR" sz="3144" dirty="0"/>
          </a:p>
        </p:txBody>
      </p:sp>
      <p:sp>
        <p:nvSpPr>
          <p:cNvPr id="3" name="ZoneTexte 2"/>
          <p:cNvSpPr txBox="1"/>
          <p:nvPr/>
        </p:nvSpPr>
        <p:spPr>
          <a:xfrm>
            <a:off x="3690032" y="2768198"/>
            <a:ext cx="7705790" cy="1871154"/>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75" kern="0" dirty="0" smtClean="0">
                <a:solidFill>
                  <a:srgbClr val="000000"/>
                </a:solidFill>
                <a:latin typeface="Calibri Light"/>
              </a:rPr>
              <a:t>Aujourd’hui</a:t>
            </a:r>
            <a:r>
              <a:rPr lang="fr-FR" sz="1875" kern="0" dirty="0">
                <a:solidFill>
                  <a:srgbClr val="000000"/>
                </a:solidFill>
                <a:latin typeface="Calibri Light"/>
              </a:rPr>
              <a:t>, notre volonté est de faire grandir le </a:t>
            </a:r>
            <a:r>
              <a:rPr lang="fr-FR" sz="1875" kern="0" dirty="0" err="1">
                <a:solidFill>
                  <a:srgbClr val="000000"/>
                </a:solidFill>
                <a:latin typeface="Calibri Light"/>
              </a:rPr>
              <a:t>FabLab</a:t>
            </a:r>
            <a:r>
              <a:rPr lang="fr-FR" sz="1875" kern="0" dirty="0">
                <a:solidFill>
                  <a:srgbClr val="000000"/>
                </a:solidFill>
                <a:latin typeface="Calibri Light"/>
              </a:rPr>
              <a:t> afin d’aller plus loin dans l’exploration et la création et ainsi permettre aux jeunes d’acquérir une plus grande maitrise des outils numériques. Pour ce faire nous souhaitons faire passer la découpeuse vinyle à un autre niveau en nous équipant d’une imprimante couleur à jet d’encre capable d’imprimer des images et motifs sur du vinyle autocollant ou thermocollant</a:t>
            </a:r>
            <a:r>
              <a:rPr lang="fr-FR" sz="1875" kern="0" dirty="0" smtClean="0">
                <a:solidFill>
                  <a:srgbClr val="000000"/>
                </a:solidFill>
                <a:latin typeface="Calibri Light"/>
              </a:rPr>
              <a:t>.</a:t>
            </a:r>
            <a:endParaRPr lang="fr-FR" sz="1875" kern="0" dirty="0">
              <a:solidFill>
                <a:srgbClr val="000000"/>
              </a:solidFill>
              <a:latin typeface="Calibri Light"/>
            </a:endParaRPr>
          </a:p>
        </p:txBody>
      </p:sp>
      <p:sp>
        <p:nvSpPr>
          <p:cNvPr id="4" name="ZoneTexte 3"/>
          <p:cNvSpPr txBox="1"/>
          <p:nvPr/>
        </p:nvSpPr>
        <p:spPr>
          <a:xfrm>
            <a:off x="545092" y="1687460"/>
            <a:ext cx="10951815" cy="955327"/>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kern="0" dirty="0" smtClean="0">
                <a:solidFill>
                  <a:srgbClr val="000000"/>
                </a:solidFill>
                <a:latin typeface="Calibri Light"/>
              </a:rPr>
              <a:t>La </a:t>
            </a:r>
            <a:r>
              <a:rPr lang="fr-FR" b="1" kern="0" dirty="0">
                <a:solidFill>
                  <a:srgbClr val="000000"/>
                </a:solidFill>
                <a:latin typeface="Calibri Light"/>
              </a:rPr>
              <a:t>MJC de Pen </a:t>
            </a:r>
            <a:r>
              <a:rPr lang="fr-FR" b="1" kern="0" dirty="0" err="1">
                <a:solidFill>
                  <a:srgbClr val="000000"/>
                </a:solidFill>
                <a:latin typeface="Calibri Light"/>
              </a:rPr>
              <a:t>ar</a:t>
            </a:r>
            <a:r>
              <a:rPr lang="fr-FR" b="1" kern="0" dirty="0">
                <a:solidFill>
                  <a:srgbClr val="000000"/>
                </a:solidFill>
                <a:latin typeface="Calibri Light"/>
              </a:rPr>
              <a:t> </a:t>
            </a:r>
            <a:r>
              <a:rPr lang="fr-FR" b="1" kern="0" dirty="0" err="1">
                <a:solidFill>
                  <a:srgbClr val="000000"/>
                </a:solidFill>
                <a:latin typeface="Calibri Light"/>
              </a:rPr>
              <a:t>Créac’h</a:t>
            </a:r>
            <a:r>
              <a:rPr lang="fr-FR" b="1" kern="0" dirty="0">
                <a:solidFill>
                  <a:srgbClr val="000000"/>
                </a:solidFill>
                <a:latin typeface="Calibri Light"/>
              </a:rPr>
              <a:t> </a:t>
            </a:r>
            <a:r>
              <a:rPr lang="fr-FR" kern="0" dirty="0">
                <a:solidFill>
                  <a:srgbClr val="000000"/>
                </a:solidFill>
                <a:latin typeface="Calibri Light"/>
              </a:rPr>
              <a:t>a pour vocation de favoriser l’autonomie et l’épanouissement des personnes. Elle permet à tous d’accéder à l’éducation, au sport, à la culture et aux loisirs, afin que chacun puisse prendre conscience de ses aptitudes, développer sa personnalité et ses talents</a:t>
            </a:r>
            <a:r>
              <a:rPr lang="fr-FR" kern="0" dirty="0" smtClean="0">
                <a:solidFill>
                  <a:srgbClr val="000000"/>
                </a:solidFill>
                <a:latin typeface="Calibri Light"/>
              </a:rPr>
              <a:t>.</a:t>
            </a:r>
            <a:endParaRPr lang="fr-FR" kern="0" dirty="0">
              <a:solidFill>
                <a:srgbClr val="000000"/>
              </a:solidFill>
              <a:latin typeface="Calibri Light"/>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321249" y="149434"/>
            <a:ext cx="1074573" cy="1453183"/>
          </a:xfrm>
          <a:prstGeom prst="rect">
            <a:avLst/>
          </a:prstGeom>
          <a:noFill/>
          <a:ln cap="flat">
            <a:noFill/>
          </a:ln>
        </p:spPr>
      </p:pic>
      <p:sp>
        <p:nvSpPr>
          <p:cNvPr id="8" name="ZoneTexte 7"/>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92" y="2866717"/>
            <a:ext cx="2882443" cy="325984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013" y="4378548"/>
            <a:ext cx="2963019" cy="1748009"/>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1358" y="5210199"/>
            <a:ext cx="4058158" cy="916358"/>
          </a:xfrm>
          <a:prstGeom prst="rect">
            <a:avLst/>
          </a:prstGeom>
        </p:spPr>
      </p:pic>
    </p:spTree>
    <p:extLst>
      <p:ext uri="{BB962C8B-B14F-4D97-AF65-F5344CB8AC3E}">
        <p14:creationId xmlns:p14="http://schemas.microsoft.com/office/powerpoint/2010/main" val="312571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079646" y="122521"/>
            <a:ext cx="9305968" cy="1144276"/>
          </a:xfrm>
        </p:spPr>
        <p:txBody>
          <a:bodyPr anchor="ctr"/>
          <a:lstStyle/>
          <a:p>
            <a:pPr lvl="0"/>
            <a:r>
              <a:rPr lang="fr-FR" sz="3144" dirty="0"/>
              <a:t>Appel à projets Usages du Numérique 2024</a:t>
            </a:r>
          </a:p>
        </p:txBody>
      </p:sp>
      <p:sp>
        <p:nvSpPr>
          <p:cNvPr id="5" name="Pentagone 4"/>
          <p:cNvSpPr/>
          <p:nvPr/>
        </p:nvSpPr>
        <p:spPr>
          <a:xfrm>
            <a:off x="215" y="415889"/>
            <a:ext cx="1994368" cy="66045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1D6295"/>
          </a:solidFill>
          <a:ln w="15873" cap="flat">
            <a:solidFill>
              <a:srgbClr val="195F91"/>
            </a:solidFill>
            <a:prstDash val="solid"/>
            <a:miter/>
          </a:ln>
        </p:spPr>
        <p:txBody>
          <a:bodyPr vert="horz" wrap="square" lIns="110588" tIns="55294" rIns="110588" bIns="55294" anchor="ctr" anchorCtr="1" compatLnSpc="1">
            <a:noAutofit/>
          </a:bodyPr>
          <a:lstStyle/>
          <a:p>
            <a:pPr algn="ctr" defTabSz="552938">
              <a:defRPr sz="1800" b="0" i="0" u="none" strike="noStrike" kern="0" cap="none" spc="0" baseline="0">
                <a:solidFill>
                  <a:srgbClr val="000000"/>
                </a:solidFill>
                <a:uFillTx/>
              </a:defRPr>
            </a:pPr>
            <a:r>
              <a:rPr lang="fr-FR" sz="2903" dirty="0">
                <a:solidFill>
                  <a:srgbClr val="FFFFFF"/>
                </a:solidFill>
                <a:latin typeface="Britannic Bold" pitchFamily="34"/>
              </a:rPr>
              <a:t>Intro</a:t>
            </a:r>
          </a:p>
        </p:txBody>
      </p:sp>
      <p:sp>
        <p:nvSpPr>
          <p:cNvPr id="12" name="ZoneTexte 11"/>
          <p:cNvSpPr txBox="1"/>
          <p:nvPr/>
        </p:nvSpPr>
        <p:spPr>
          <a:xfrm>
            <a:off x="764581" y="1390820"/>
            <a:ext cx="10621033" cy="4708981"/>
          </a:xfrm>
          <a:prstGeom prst="rect">
            <a:avLst/>
          </a:prstGeom>
          <a:noFill/>
          <a:ln w="28575">
            <a:noFill/>
          </a:ln>
        </p:spPr>
        <p:txBody>
          <a:bodyPr wrap="square" rtlCol="0" anchor="ctr">
            <a:spAutoFit/>
          </a:bodyPr>
          <a:lstStyle/>
          <a:p>
            <a:r>
              <a:rPr lang="fr-FR" sz="2000" b="1" u="sng" dirty="0">
                <a:latin typeface="+mj-lt"/>
              </a:rPr>
              <a:t>Les objectifs de l’appel à projets </a:t>
            </a:r>
            <a:r>
              <a:rPr lang="fr-FR" sz="2000" b="1" u="sng" dirty="0" smtClean="0">
                <a:latin typeface="+mj-lt"/>
              </a:rPr>
              <a:t>:</a:t>
            </a:r>
            <a:endParaRPr lang="fr-FR" sz="2000" dirty="0">
              <a:latin typeface="+mj-lt"/>
            </a:endParaRPr>
          </a:p>
          <a:p>
            <a:pPr marL="342900" indent="-342900">
              <a:lnSpc>
                <a:spcPct val="200000"/>
              </a:lnSpc>
              <a:buFont typeface="Wingdings" panose="05000000000000000000" pitchFamily="2" charset="2"/>
              <a:buChar char="Ø"/>
            </a:pPr>
            <a:r>
              <a:rPr lang="fr-FR" sz="2000" dirty="0" smtClean="0">
                <a:latin typeface="+mj-lt"/>
              </a:rPr>
              <a:t>Permettre </a:t>
            </a:r>
            <a:r>
              <a:rPr lang="fr-FR" sz="2000" dirty="0">
                <a:latin typeface="+mj-lt"/>
              </a:rPr>
              <a:t>un accès public accompagné, l'acquisition de compétences et l'accès aux </a:t>
            </a:r>
            <a:r>
              <a:rPr lang="fr-FR" sz="2000" dirty="0" smtClean="0">
                <a:latin typeface="+mj-lt"/>
              </a:rPr>
              <a:t>services </a:t>
            </a:r>
            <a:endParaRPr lang="fr-FR" sz="2000" dirty="0">
              <a:latin typeface="+mj-lt"/>
            </a:endParaRPr>
          </a:p>
          <a:p>
            <a:pPr marL="342900" indent="-342900">
              <a:lnSpc>
                <a:spcPct val="200000"/>
              </a:lnSpc>
              <a:buFont typeface="Wingdings" panose="05000000000000000000" pitchFamily="2" charset="2"/>
              <a:buChar char="Ø"/>
            </a:pPr>
            <a:r>
              <a:rPr lang="fr-FR" sz="2000" dirty="0" smtClean="0">
                <a:latin typeface="+mj-lt"/>
              </a:rPr>
              <a:t>Faciliter </a:t>
            </a:r>
            <a:r>
              <a:rPr lang="fr-FR" sz="2000" dirty="0">
                <a:latin typeface="+mj-lt"/>
              </a:rPr>
              <a:t>la création et l’expression citoyenne </a:t>
            </a:r>
          </a:p>
          <a:p>
            <a:pPr marL="342900" indent="-342900">
              <a:lnSpc>
                <a:spcPct val="200000"/>
              </a:lnSpc>
              <a:buFont typeface="Wingdings" panose="05000000000000000000" pitchFamily="2" charset="2"/>
              <a:buChar char="Ø"/>
            </a:pPr>
            <a:r>
              <a:rPr lang="fr-FR" sz="2000" dirty="0" smtClean="0">
                <a:latin typeface="+mj-lt"/>
              </a:rPr>
              <a:t>Aider à </a:t>
            </a:r>
            <a:r>
              <a:rPr lang="fr-FR" sz="2000" dirty="0">
                <a:latin typeface="+mj-lt"/>
              </a:rPr>
              <a:t>la reconnaissance des personnes, la reconquête de l’estime de soi</a:t>
            </a:r>
          </a:p>
          <a:p>
            <a:pPr marL="342900" indent="-342900">
              <a:lnSpc>
                <a:spcPct val="200000"/>
              </a:lnSpc>
              <a:buFont typeface="Wingdings" panose="05000000000000000000" pitchFamily="2" charset="2"/>
              <a:buChar char="Ø"/>
            </a:pPr>
            <a:r>
              <a:rPr lang="fr-FR" sz="2000" dirty="0" smtClean="0">
                <a:latin typeface="+mj-lt"/>
              </a:rPr>
              <a:t>Soutenir </a:t>
            </a:r>
            <a:r>
              <a:rPr lang="fr-FR" sz="2000" dirty="0">
                <a:latin typeface="+mj-lt"/>
              </a:rPr>
              <a:t>la mutualisation, les pratiques collaboratives et les communs</a:t>
            </a:r>
          </a:p>
          <a:p>
            <a:pPr marL="342900" indent="-342900">
              <a:lnSpc>
                <a:spcPct val="200000"/>
              </a:lnSpc>
              <a:buFont typeface="Wingdings" panose="05000000000000000000" pitchFamily="2" charset="2"/>
              <a:buChar char="Ø"/>
            </a:pPr>
            <a:r>
              <a:rPr lang="fr-FR" sz="2000" dirty="0" smtClean="0">
                <a:latin typeface="+mj-lt"/>
              </a:rPr>
              <a:t>Développer </a:t>
            </a:r>
            <a:r>
              <a:rPr lang="fr-FR" sz="2000" dirty="0">
                <a:latin typeface="+mj-lt"/>
              </a:rPr>
              <a:t>l'innovation sociale numérique et les innovations d’usage</a:t>
            </a:r>
          </a:p>
          <a:p>
            <a:pPr marL="342900" indent="-342900">
              <a:lnSpc>
                <a:spcPct val="200000"/>
              </a:lnSpc>
              <a:buFont typeface="Wingdings" panose="05000000000000000000" pitchFamily="2" charset="2"/>
              <a:buChar char="Ø"/>
            </a:pPr>
            <a:r>
              <a:rPr lang="fr-FR" sz="2000" dirty="0" smtClean="0">
                <a:latin typeface="+mj-lt"/>
              </a:rPr>
              <a:t>Acculturation </a:t>
            </a:r>
            <a:r>
              <a:rPr lang="fr-FR" sz="2000" dirty="0">
                <a:latin typeface="+mj-lt"/>
              </a:rPr>
              <a:t>à</a:t>
            </a:r>
            <a:r>
              <a:rPr lang="fr-FR" sz="2000" dirty="0" smtClean="0">
                <a:latin typeface="+mj-lt"/>
              </a:rPr>
              <a:t> </a:t>
            </a:r>
            <a:r>
              <a:rPr lang="fr-FR" sz="2000" dirty="0">
                <a:latin typeface="+mj-lt"/>
              </a:rPr>
              <a:t>la transition numérique et pouvoir d’agir</a:t>
            </a:r>
          </a:p>
          <a:p>
            <a:pPr marL="342900" indent="-342900">
              <a:lnSpc>
                <a:spcPct val="200000"/>
              </a:lnSpc>
              <a:buFont typeface="Wingdings" panose="05000000000000000000" pitchFamily="2" charset="2"/>
              <a:buChar char="Ø"/>
            </a:pPr>
            <a:r>
              <a:rPr lang="fr-FR" sz="2000" dirty="0" smtClean="0">
                <a:latin typeface="+mj-lt"/>
              </a:rPr>
              <a:t>Sobriété </a:t>
            </a:r>
            <a:r>
              <a:rPr lang="fr-FR" sz="2000" dirty="0">
                <a:latin typeface="+mj-lt"/>
              </a:rPr>
              <a:t>numérique, numérique responsable</a:t>
            </a:r>
          </a:p>
        </p:txBody>
      </p:sp>
      <p:sp>
        <p:nvSpPr>
          <p:cNvPr id="6" name="Rectangle 5"/>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latin typeface="Bahnschrift Light Condensed" panose="020B0502040204020203" pitchFamily="34" charset="0"/>
              </a:rPr>
              <a:t>Appel à projets « Usages du numérique » - plénière</a:t>
            </a:r>
            <a:endParaRPr lang="fr-FR" sz="1400" dirty="0">
              <a:latin typeface="Bahnschrift Light Condensed" panose="020B0502040204020203" pitchFamily="34" charset="0"/>
            </a:endParaRPr>
          </a:p>
        </p:txBody>
      </p:sp>
      <p:sp>
        <p:nvSpPr>
          <p:cNvPr id="7" name="Rectangle 6"/>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0" y="5572910"/>
            <a:ext cx="1619250" cy="752475"/>
          </a:xfrm>
          <a:prstGeom prst="rect">
            <a:avLst/>
          </a:prstGeom>
        </p:spPr>
      </p:pic>
    </p:spTree>
    <p:extLst>
      <p:ext uri="{BB962C8B-B14F-4D97-AF65-F5344CB8AC3E}">
        <p14:creationId xmlns:p14="http://schemas.microsoft.com/office/powerpoint/2010/main" val="406304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816501" y="571927"/>
            <a:ext cx="10972421" cy="586688"/>
          </a:xfrm>
        </p:spPr>
        <p:txBody>
          <a:bodyPr anchor="t"/>
          <a:lstStyle/>
          <a:p>
            <a:pPr lvl="0"/>
            <a:r>
              <a:rPr lang="fr-FR" sz="3144" dirty="0" smtClean="0"/>
              <a:t>Initiation </a:t>
            </a:r>
            <a:r>
              <a:rPr lang="fr-FR" sz="3144" dirty="0"/>
              <a:t>FABLAB secteur </a:t>
            </a:r>
            <a:r>
              <a:rPr lang="fr-FR" sz="3144" dirty="0" smtClean="0"/>
              <a:t>Jeunesse</a:t>
            </a:r>
            <a:endParaRPr lang="fr-FR" sz="3144" dirty="0"/>
          </a:p>
        </p:txBody>
      </p:sp>
      <p:sp>
        <p:nvSpPr>
          <p:cNvPr id="3" name="ZoneTexte 2"/>
          <p:cNvSpPr txBox="1"/>
          <p:nvPr/>
        </p:nvSpPr>
        <p:spPr>
          <a:xfrm>
            <a:off x="816501" y="2649310"/>
            <a:ext cx="6822084" cy="673519"/>
          </a:xfrm>
          <a:prstGeom prst="rect">
            <a:avLst/>
          </a:prstGeom>
          <a:noFill/>
          <a:ln cap="flat">
            <a:noFill/>
          </a:ln>
        </p:spPr>
        <p:txBody>
          <a:bodyPr vert="horz" wrap="square" lIns="108851" tIns="54420" rIns="108851" bIns="54420" anchor="t" anchorCtr="0" compatLnSpc="0">
            <a:spAutoFit/>
          </a:bodyPr>
          <a:lstStyle/>
          <a:p>
            <a:pPr algn="just" defTabSz="1105875" hangingPunct="0">
              <a:buSzPct val="100000"/>
              <a:defRPr sz="1800" b="0" i="0" u="none" strike="noStrike" kern="0" cap="none" spc="0" baseline="0">
                <a:solidFill>
                  <a:srgbClr val="000000"/>
                </a:solidFill>
                <a:uFillTx/>
              </a:defRPr>
            </a:pPr>
            <a:r>
              <a:rPr lang="fr-FR" kern="0" dirty="0" smtClean="0">
                <a:solidFill>
                  <a:srgbClr val="000000"/>
                </a:solidFill>
                <a:latin typeface="+mj-lt"/>
              </a:rPr>
              <a:t>Aujourd’hui, il y a une réelle demande des jeunes qui fréquentent déjà le PL de relancer une activité Fablab.</a:t>
            </a:r>
          </a:p>
        </p:txBody>
      </p:sp>
      <p:sp>
        <p:nvSpPr>
          <p:cNvPr id="4" name="ZoneTexte 3"/>
          <p:cNvSpPr txBox="1"/>
          <p:nvPr/>
        </p:nvSpPr>
        <p:spPr>
          <a:xfrm>
            <a:off x="816501" y="1661745"/>
            <a:ext cx="10658105" cy="715710"/>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b="1" kern="0" dirty="0" smtClean="0">
                <a:solidFill>
                  <a:srgbClr val="000000"/>
                </a:solidFill>
                <a:latin typeface="Calibri Light"/>
              </a:rPr>
              <a:t>Le </a:t>
            </a:r>
            <a:r>
              <a:rPr lang="fr-FR" sz="1935" b="1" kern="0" dirty="0">
                <a:solidFill>
                  <a:srgbClr val="000000"/>
                </a:solidFill>
                <a:latin typeface="Calibri Light"/>
              </a:rPr>
              <a:t>Patronage Laïque Guérin </a:t>
            </a:r>
            <a:r>
              <a:rPr lang="fr-FR" sz="1935" kern="0" dirty="0">
                <a:solidFill>
                  <a:srgbClr val="000000"/>
                </a:solidFill>
                <a:latin typeface="Calibri Light"/>
              </a:rPr>
              <a:t>est né des combats des mouvements laïques pour l’Éducation Populaire. Il met en œuvre depuis cette époque, son projet social au service des habitants</a:t>
            </a:r>
            <a:r>
              <a:rPr lang="fr-FR" sz="1935" kern="0" dirty="0" smtClean="0">
                <a:solidFill>
                  <a:srgbClr val="000000"/>
                </a:solidFill>
                <a:latin typeface="Calibri Light"/>
              </a:rPr>
              <a:t>.</a:t>
            </a:r>
            <a:endParaRPr lang="fr-FR" sz="1935" kern="0" dirty="0">
              <a:solidFill>
                <a:srgbClr val="000000"/>
              </a:solidFill>
              <a:latin typeface="Calibri Light"/>
            </a:endParaRPr>
          </a:p>
        </p:txBody>
      </p:sp>
      <p:pic>
        <p:nvPicPr>
          <p:cNvPr id="6" name="Imag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999036" y="171037"/>
            <a:ext cx="2475570" cy="1052322"/>
          </a:xfrm>
          <a:prstGeom prst="rect">
            <a:avLst/>
          </a:prstGeom>
          <a:noFill/>
          <a:ln cap="flat">
            <a:no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047" y="2649310"/>
            <a:ext cx="2993289" cy="2993289"/>
          </a:xfrm>
          <a:prstGeom prst="rect">
            <a:avLst/>
          </a:prstGeom>
        </p:spPr>
      </p:pic>
      <p:pic>
        <p:nvPicPr>
          <p:cNvPr id="9" name="Graphique 43" descr="Robot avec un remplissage uni"/>
          <p:cNvPicPr/>
          <p:nvPr/>
        </p:nvPicPr>
        <p:blipFill>
          <a:blip r:embed="rId5">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79"/>
              </a:ext>
            </a:extLst>
          </a:blip>
          <a:stretch>
            <a:fillRect/>
          </a:stretch>
        </p:blipFill>
        <p:spPr>
          <a:xfrm>
            <a:off x="726084" y="4589997"/>
            <a:ext cx="816501" cy="786162"/>
          </a:xfrm>
          <a:prstGeom prst="rect">
            <a:avLst/>
          </a:prstGeom>
        </p:spPr>
      </p:pic>
      <p:sp>
        <p:nvSpPr>
          <p:cNvPr id="7" name="Rectangle 6"/>
          <p:cNvSpPr/>
          <p:nvPr/>
        </p:nvSpPr>
        <p:spPr>
          <a:xfrm>
            <a:off x="1542585" y="3466808"/>
            <a:ext cx="6096000" cy="2031325"/>
          </a:xfrm>
          <a:prstGeom prst="rect">
            <a:avLst/>
          </a:prstGeom>
        </p:spPr>
        <p:txBody>
          <a:bodyPr>
            <a:spAutoFit/>
          </a:bodyPr>
          <a:lstStyle/>
          <a:p>
            <a:pPr algn="just" defTabSz="1105875" hangingPunct="0">
              <a:buSzPct val="100000"/>
              <a:defRPr sz="1800" b="0" i="0" u="none" strike="noStrike" kern="0" cap="none" spc="0" baseline="0">
                <a:solidFill>
                  <a:srgbClr val="000000"/>
                </a:solidFill>
                <a:uFillTx/>
              </a:defRPr>
            </a:pPr>
            <a:r>
              <a:rPr lang="fr-FR" kern="0" dirty="0">
                <a:solidFill>
                  <a:srgbClr val="000000"/>
                </a:solidFill>
                <a:latin typeface="+mj-lt"/>
              </a:rPr>
              <a:t>Le but serait d’y apprendre les techniques de base et se former pour acquérir une autonomie nécessaire dans la réalisation de petits projets personnels et/ou collectifs. </a:t>
            </a:r>
          </a:p>
          <a:p>
            <a:pPr algn="just" defTabSz="1105875" hangingPunct="0">
              <a:buSzPct val="100000"/>
              <a:defRPr sz="1800" b="0" i="0" u="none" strike="noStrike" kern="0" cap="none" spc="0" baseline="0">
                <a:solidFill>
                  <a:srgbClr val="000000"/>
                </a:solidFill>
                <a:uFillTx/>
              </a:defRPr>
            </a:pPr>
            <a:endParaRPr lang="fr-FR" kern="0" dirty="0">
              <a:solidFill>
                <a:srgbClr val="000000"/>
              </a:solidFill>
              <a:latin typeface="+mj-lt"/>
            </a:endParaRPr>
          </a:p>
          <a:p>
            <a:pPr algn="just" defTabSz="1105875" hangingPunct="0">
              <a:buSzPct val="100000"/>
              <a:defRPr sz="1800" b="0" i="0" u="none" strike="noStrike" kern="0" cap="none" spc="0" baseline="0">
                <a:solidFill>
                  <a:srgbClr val="000000"/>
                </a:solidFill>
                <a:uFillTx/>
              </a:defRPr>
            </a:pPr>
            <a:r>
              <a:rPr lang="fr-FR" kern="0" dirty="0">
                <a:solidFill>
                  <a:srgbClr val="000000"/>
                </a:solidFill>
                <a:latin typeface="+mj-lt"/>
              </a:rPr>
              <a:t>Les différentes thématiques abordées : impression 3D, bases de la modélisation 3D, initiation à l’électronique </a:t>
            </a:r>
            <a:r>
              <a:rPr lang="fr-FR" kern="0" dirty="0" err="1">
                <a:solidFill>
                  <a:srgbClr val="000000"/>
                </a:solidFill>
                <a:latin typeface="+mj-lt"/>
              </a:rPr>
              <a:t>Arduino</a:t>
            </a:r>
            <a:r>
              <a:rPr lang="fr-FR" kern="0" dirty="0">
                <a:solidFill>
                  <a:srgbClr val="000000"/>
                </a:solidFill>
                <a:latin typeface="+mj-lt"/>
              </a:rPr>
              <a:t> et initiation à l’informatique </a:t>
            </a:r>
            <a:r>
              <a:rPr lang="fr-FR" kern="0" dirty="0" err="1">
                <a:solidFill>
                  <a:srgbClr val="000000"/>
                </a:solidFill>
                <a:latin typeface="+mj-lt"/>
              </a:rPr>
              <a:t>RaspBerry</a:t>
            </a:r>
            <a:r>
              <a:rPr lang="fr-FR" kern="0" dirty="0">
                <a:solidFill>
                  <a:srgbClr val="000000"/>
                </a:solidFill>
                <a:latin typeface="+mj-lt"/>
              </a:rPr>
              <a:t> Pi</a:t>
            </a:r>
            <a:r>
              <a:rPr lang="fr-FR" dirty="0">
                <a:latin typeface="+mj-lt"/>
              </a:rPr>
              <a:t>.</a:t>
            </a:r>
            <a:endParaRPr lang="fr-FR" sz="1693" b="1" kern="0" dirty="0">
              <a:solidFill>
                <a:srgbClr val="FF0000"/>
              </a:solidFill>
              <a:latin typeface="+mj-lt"/>
            </a:endParaRPr>
          </a:p>
        </p:txBody>
      </p:sp>
      <p:pic>
        <p:nvPicPr>
          <p:cNvPr id="10" name="Graphique 14" descr="Commentaire, J’aime avec un remplissage uni"/>
          <p:cNvPicPr/>
          <p:nvPr/>
        </p:nvPicPr>
        <p:blipFill>
          <a:blip r:embed="rId80">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25"/>
              </a:ext>
            </a:extLst>
          </a:blip>
          <a:stretch>
            <a:fillRect/>
          </a:stretch>
        </p:blipFill>
        <p:spPr>
          <a:xfrm>
            <a:off x="791736" y="3477725"/>
            <a:ext cx="750849" cy="819615"/>
          </a:xfrm>
          <a:prstGeom prst="rect">
            <a:avLst/>
          </a:prstGeom>
        </p:spPr>
      </p:pic>
      <p:sp>
        <p:nvSpPr>
          <p:cNvPr id="11" name="Rectangle 10"/>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2" name="Rectangle 11"/>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103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838199" y="2778199"/>
            <a:ext cx="10515600" cy="1008668"/>
          </a:xfrm>
        </p:spPr>
        <p:txBody>
          <a:bodyPr>
            <a:normAutofit/>
          </a:bodyPr>
          <a:lstStyle/>
          <a:p>
            <a:pPr algn="ctr"/>
            <a:r>
              <a:rPr lang="fr-FR" sz="4000" b="1" dirty="0" smtClean="0">
                <a:solidFill>
                  <a:schemeClr val="tx1">
                    <a:lumMod val="85000"/>
                    <a:lumOff val="15000"/>
                  </a:schemeClr>
                </a:solidFill>
                <a:latin typeface="Bahnschrift Light SemiCondensed" panose="020B0502040204020203" pitchFamily="34" charset="0"/>
              </a:rPr>
              <a:t>Sites web</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73151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17362" y="229114"/>
            <a:ext cx="9240524" cy="1253178"/>
          </a:xfrm>
        </p:spPr>
        <p:txBody>
          <a:bodyPr anchor="ctr">
            <a:normAutofit/>
          </a:bodyPr>
          <a:lstStyle/>
          <a:p>
            <a:pPr lvl="0"/>
            <a:r>
              <a:rPr lang="fr-FR" sz="3200" dirty="0"/>
              <a:t>Mise à jour et développement d’un outil numérique de manière </a:t>
            </a:r>
            <a:r>
              <a:rPr lang="fr-FR" sz="3200" dirty="0" smtClean="0"/>
              <a:t>collective</a:t>
            </a:r>
            <a:endParaRPr lang="fr-FR" sz="2800" dirty="0"/>
          </a:p>
        </p:txBody>
      </p:sp>
      <p:sp>
        <p:nvSpPr>
          <p:cNvPr id="3" name="ZoneTexte 2"/>
          <p:cNvSpPr txBox="1"/>
          <p:nvPr/>
        </p:nvSpPr>
        <p:spPr>
          <a:xfrm>
            <a:off x="5614358" y="3451976"/>
            <a:ext cx="5442329" cy="2364366"/>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rPr>
              <a:t>Accompagné </a:t>
            </a:r>
            <a:r>
              <a:rPr lang="fr-FR" dirty="0">
                <a:solidFill>
                  <a:srgbClr val="000000"/>
                </a:solidFill>
                <a:latin typeface="Calibri Light"/>
              </a:rPr>
              <a:t>de notre web master et développeur Bruno </a:t>
            </a:r>
            <a:r>
              <a:rPr lang="fr-FR" dirty="0" err="1">
                <a:solidFill>
                  <a:srgbClr val="000000"/>
                </a:solidFill>
                <a:latin typeface="Calibri Light"/>
              </a:rPr>
              <a:t>Bergot</a:t>
            </a:r>
            <a:r>
              <a:rPr lang="fr-FR" dirty="0">
                <a:solidFill>
                  <a:srgbClr val="000000"/>
                </a:solidFill>
                <a:latin typeface="Calibri Light"/>
              </a:rPr>
              <a:t> (</a:t>
            </a:r>
            <a:r>
              <a:rPr lang="fr-FR" dirty="0" err="1">
                <a:solidFill>
                  <a:srgbClr val="000000"/>
                </a:solidFill>
                <a:latin typeface="Calibri Light"/>
              </a:rPr>
              <a:t>Eliaz</a:t>
            </a:r>
            <a:r>
              <a:rPr lang="fr-FR" dirty="0">
                <a:solidFill>
                  <a:srgbClr val="000000"/>
                </a:solidFill>
                <a:latin typeface="Calibri Light"/>
              </a:rPr>
              <a:t> Web) nous souhaitons rendre accessibles les informations liées à nos actions et valoriser les projets des jardiniers :</a:t>
            </a:r>
          </a:p>
          <a:p>
            <a:pPr marL="345586" indent="-345586" algn="just" defTabSz="1105875" hangingPunct="0">
              <a:buSzPct val="100000"/>
              <a:buFont typeface="Arial" pitchFamily="34"/>
              <a:buChar char="•"/>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Cahier des charges collectif pour un site accessible</a:t>
            </a:r>
          </a:p>
          <a:p>
            <a:pPr marL="345586" indent="-345586" algn="just" defTabSz="1105875" hangingPunct="0">
              <a:buSzPct val="100000"/>
              <a:buFont typeface="Arial" pitchFamily="34"/>
              <a:buChar char="•"/>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Un site réactualisé</a:t>
            </a:r>
          </a:p>
          <a:p>
            <a:pPr marL="345586" indent="-345586" algn="just" defTabSz="1105875" hangingPunct="0">
              <a:buSzPct val="100000"/>
              <a:buFont typeface="Arial" pitchFamily="34"/>
              <a:buChar char="•"/>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Les jardins comme bien commun, mutualisation des </a:t>
            </a:r>
            <a:r>
              <a:rPr lang="fr-FR" dirty="0" smtClean="0">
                <a:solidFill>
                  <a:srgbClr val="000000"/>
                </a:solidFill>
                <a:latin typeface="Calibri Light"/>
                <a:ea typeface="Microsoft YaHei" pitchFamily="2"/>
                <a:cs typeface="Arial" pitchFamily="2"/>
              </a:rPr>
              <a:t>ressources</a:t>
            </a:r>
            <a:endParaRPr lang="fr-FR" dirty="0">
              <a:solidFill>
                <a:srgbClr val="000000"/>
              </a:solidFill>
              <a:latin typeface="Calibri Light"/>
              <a:ea typeface="Microsoft YaHei" pitchFamily="2"/>
              <a:cs typeface="Arial" pitchFamily="2"/>
            </a:endParaRPr>
          </a:p>
        </p:txBody>
      </p:sp>
      <p:sp>
        <p:nvSpPr>
          <p:cNvPr id="4" name="ZoneTexte 3"/>
          <p:cNvSpPr txBox="1"/>
          <p:nvPr/>
        </p:nvSpPr>
        <p:spPr>
          <a:xfrm>
            <a:off x="5614359" y="1835543"/>
            <a:ext cx="5442329" cy="151894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rPr>
              <a:t>Acteur </a:t>
            </a:r>
            <a:r>
              <a:rPr lang="fr-FR" dirty="0">
                <a:solidFill>
                  <a:srgbClr val="000000"/>
                </a:solidFill>
                <a:latin typeface="Calibri Light"/>
              </a:rPr>
              <a:t>du développement et de la promotion de jardins collectifs et de composts partagés sur Brest depuis 2000, </a:t>
            </a:r>
            <a:r>
              <a:rPr lang="fr-FR" b="1" dirty="0">
                <a:solidFill>
                  <a:srgbClr val="000000"/>
                </a:solidFill>
                <a:latin typeface="Calibri Light"/>
              </a:rPr>
              <a:t>Vert le jardin </a:t>
            </a:r>
            <a:r>
              <a:rPr lang="fr-FR" dirty="0">
                <a:solidFill>
                  <a:srgbClr val="000000"/>
                </a:solidFill>
                <a:latin typeface="Calibri Light"/>
              </a:rPr>
              <a:t>œuvre pour l’accès au plus grand nombre à des espaces de nature, un jardinage au naturel et pour l’intégration de la biodiversité dans ces productions</a:t>
            </a:r>
            <a:r>
              <a:rPr lang="fr-FR" dirty="0" smtClean="0">
                <a:solidFill>
                  <a:srgbClr val="000000"/>
                </a:solidFill>
                <a:latin typeface="Calibri Light"/>
              </a:rPr>
              <a:t>.</a:t>
            </a:r>
            <a:endParaRPr lang="fr-FR" dirty="0">
              <a:solidFill>
                <a:srgbClr val="000000"/>
              </a:solidFill>
              <a:latin typeface="Calibri Light"/>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rcRect l="684" t="15777" r="-684" b="22660"/>
          <a:stretch>
            <a:fillRect/>
          </a:stretch>
        </p:blipFill>
        <p:spPr>
          <a:xfrm>
            <a:off x="9557886" y="358102"/>
            <a:ext cx="1826038" cy="1124190"/>
          </a:xfrm>
          <a:prstGeom prst="rect">
            <a:avLst/>
          </a:prstGeom>
          <a:noFill/>
          <a:ln cap="flat">
            <a:no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26" y="1835543"/>
            <a:ext cx="4810334" cy="4225491"/>
          </a:xfrm>
          <a:prstGeom prst="rect">
            <a:avLst/>
          </a:prstGeom>
        </p:spPr>
      </p:pic>
      <p:sp>
        <p:nvSpPr>
          <p:cNvPr id="8" name="Rectangle 7"/>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9" name="Rectangle 8"/>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005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 y="81815"/>
            <a:ext cx="12037695" cy="6776185"/>
          </a:xfrm>
          <a:prstGeom prst="rect">
            <a:avLst/>
          </a:prstGeom>
        </p:spPr>
      </p:pic>
    </p:spTree>
    <p:extLst>
      <p:ext uri="{BB962C8B-B14F-4D97-AF65-F5344CB8AC3E}">
        <p14:creationId xmlns:p14="http://schemas.microsoft.com/office/powerpoint/2010/main" val="228602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75560"/>
          <a:stretch/>
        </p:blipFill>
        <p:spPr>
          <a:xfrm>
            <a:off x="18202" y="4285"/>
            <a:ext cx="12003752" cy="1653066"/>
          </a:xfrm>
          <a:prstGeom prst="rect">
            <a:avLst/>
          </a:prstGeom>
        </p:spPr>
      </p:pic>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65392" t="22327"/>
          <a:stretch/>
        </p:blipFill>
        <p:spPr>
          <a:xfrm>
            <a:off x="7867650" y="1514475"/>
            <a:ext cx="4154304" cy="5253678"/>
          </a:xfrm>
          <a:prstGeom prst="rect">
            <a:avLst/>
          </a:prstGeom>
        </p:spPr>
      </p:pic>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4" y="1819275"/>
            <a:ext cx="514351" cy="428626"/>
          </a:xfrm>
          <a:prstGeom prst="rect">
            <a:avLst/>
          </a:prstGeom>
        </p:spPr>
      </p:pic>
      <p:sp>
        <p:nvSpPr>
          <p:cNvPr id="5" name="ZoneTexte 4"/>
          <p:cNvSpPr txBox="1"/>
          <p:nvPr/>
        </p:nvSpPr>
        <p:spPr>
          <a:xfrm>
            <a:off x="1095375" y="1784662"/>
            <a:ext cx="6667500" cy="4339650"/>
          </a:xfrm>
          <a:prstGeom prst="rect">
            <a:avLst/>
          </a:prstGeom>
          <a:noFill/>
        </p:spPr>
        <p:txBody>
          <a:bodyPr wrap="square" rtlCol="0">
            <a:spAutoFit/>
          </a:bodyPr>
          <a:lstStyle/>
          <a:p>
            <a:r>
              <a:rPr lang="fr-FR" sz="2300" dirty="0" smtClean="0"/>
              <a:t>Présentation de la Fresque des Possibles</a:t>
            </a:r>
          </a:p>
          <a:p>
            <a:endParaRPr lang="fr-FR" sz="2300" dirty="0" smtClean="0"/>
          </a:p>
          <a:p>
            <a:r>
              <a:rPr lang="fr-FR" sz="2300" dirty="0" smtClean="0"/>
              <a:t>Agenda des ateliers grand public</a:t>
            </a:r>
          </a:p>
          <a:p>
            <a:endParaRPr lang="fr-FR" sz="2300" dirty="0" smtClean="0"/>
          </a:p>
          <a:p>
            <a:r>
              <a:rPr lang="fr-FR" sz="2300" dirty="0" smtClean="0"/>
              <a:t>Agenda des formations à l’animation</a:t>
            </a:r>
          </a:p>
          <a:p>
            <a:endParaRPr lang="fr-FR" sz="2300" dirty="0" smtClean="0"/>
          </a:p>
          <a:p>
            <a:r>
              <a:rPr lang="fr-FR" sz="2300" dirty="0" smtClean="0"/>
              <a:t>Un espace interne pour les </a:t>
            </a:r>
            <a:r>
              <a:rPr lang="fr-FR" sz="2300" dirty="0" err="1" smtClean="0"/>
              <a:t>animateurs.rices</a:t>
            </a:r>
            <a:r>
              <a:rPr lang="fr-FR" sz="2300" dirty="0" smtClean="0"/>
              <a:t> (suivi des animations, contenus pédagogiques, etc.)</a:t>
            </a:r>
          </a:p>
          <a:p>
            <a:endParaRPr lang="fr-FR" sz="2300" dirty="0" smtClean="0"/>
          </a:p>
          <a:p>
            <a:r>
              <a:rPr lang="fr-FR" sz="2300" dirty="0" smtClean="0"/>
              <a:t>Cartographie des initiatives locales</a:t>
            </a:r>
          </a:p>
          <a:p>
            <a:endParaRPr lang="fr-FR" sz="2300" dirty="0" smtClean="0"/>
          </a:p>
          <a:p>
            <a:r>
              <a:rPr lang="fr-FR" sz="2300" dirty="0" smtClean="0"/>
              <a:t>Information du réseau (temps collectifs, etc.)</a:t>
            </a:r>
            <a:endParaRPr lang="fr-FR" sz="2300" dirty="0"/>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3" y="2486636"/>
            <a:ext cx="514351" cy="428626"/>
          </a:xfrm>
          <a:prstGeom prst="rect">
            <a:avLst/>
          </a:prstGeom>
        </p:spPr>
      </p:pic>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2" y="3221133"/>
            <a:ext cx="514351" cy="428626"/>
          </a:xfrm>
          <a:prstGeom prst="rect">
            <a:avLst/>
          </a:prstGeom>
        </p:spPr>
      </p:pic>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2" y="3927001"/>
            <a:ext cx="514351" cy="428626"/>
          </a:xfrm>
          <a:prstGeom prst="rect">
            <a:avLst/>
          </a:prstGeom>
        </p:spPr>
      </p:pic>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2" y="4999228"/>
            <a:ext cx="514351" cy="428626"/>
          </a:xfrm>
          <a:prstGeom prst="rect">
            <a:avLst/>
          </a:prstGeom>
        </p:spPr>
      </p:pic>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467" t="27397" r="93248" b="66266"/>
          <a:stretch/>
        </p:blipFill>
        <p:spPr>
          <a:xfrm>
            <a:off x="581021" y="5695686"/>
            <a:ext cx="514351" cy="428626"/>
          </a:xfrm>
          <a:prstGeom prst="rect">
            <a:avLst/>
          </a:prstGeom>
        </p:spPr>
      </p:pic>
    </p:spTree>
    <p:extLst>
      <p:ext uri="{BB962C8B-B14F-4D97-AF65-F5344CB8AC3E}">
        <p14:creationId xmlns:p14="http://schemas.microsoft.com/office/powerpoint/2010/main" val="930137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838199" y="2778199"/>
            <a:ext cx="10515600" cy="1008668"/>
          </a:xfrm>
        </p:spPr>
        <p:txBody>
          <a:bodyPr>
            <a:normAutofit/>
          </a:bodyPr>
          <a:lstStyle/>
          <a:p>
            <a:pPr algn="ctr"/>
            <a:r>
              <a:rPr lang="fr-FR" sz="4000" b="1" dirty="0" smtClean="0">
                <a:solidFill>
                  <a:schemeClr val="tx1">
                    <a:lumMod val="85000"/>
                    <a:lumOff val="15000"/>
                  </a:schemeClr>
                </a:solidFill>
                <a:latin typeface="Bahnschrift Light SemiCondensed" panose="020B0502040204020203" pitchFamily="34" charset="0"/>
              </a:rPr>
              <a:t>Podcast et radio</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0684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9"/>
            <a:ext cx="12193098" cy="6857382"/>
          </a:xfrm>
          <a:prstGeom prst="rect">
            <a:avLst/>
          </a:prstGeom>
        </p:spPr>
      </p:pic>
    </p:spTree>
    <p:extLst>
      <p:ext uri="{BB962C8B-B14F-4D97-AF65-F5344CB8AC3E}">
        <p14:creationId xmlns:p14="http://schemas.microsoft.com/office/powerpoint/2010/main" val="406420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defTabSz="1105875"/>
            <a:fld id="{546C0A33-FE98-4D5F-9C5B-178AAB2E94A8}" type="datetimeFigureOut">
              <a:rPr lang="fr-FR"/>
              <a:pPr defTabSz="1105875"/>
              <a:t>26/11/2024</a:t>
            </a:fld>
            <a:endParaRPr lang="fr-FR"/>
          </a:p>
        </p:txBody>
      </p:sp>
      <p:sp>
        <p:nvSpPr>
          <p:cNvPr id="2" name=" 1"/>
          <p:cNvSpPr txBox="1">
            <a:spLocks noGrp="1"/>
          </p:cNvSpPr>
          <p:nvPr>
            <p:ph type="title" idx="4294967295"/>
          </p:nvPr>
        </p:nvSpPr>
        <p:spPr>
          <a:xfrm>
            <a:off x="435402" y="199719"/>
            <a:ext cx="11320441" cy="614142"/>
          </a:xfrm>
        </p:spPr>
        <p:txBody>
          <a:bodyPr vert="horz">
            <a:spAutoFit/>
          </a:bodyPr>
          <a:lstStyle/>
          <a:p>
            <a:pPr lvl="0"/>
            <a:r>
              <a:rPr lang="fr-FR" dirty="0" smtClean="0">
                <a:cs typeface="Tahoma" pitchFamily="2"/>
              </a:rPr>
              <a:t>Le projet d’ATD Quart Monde : </a:t>
            </a:r>
            <a:r>
              <a:rPr lang="fr-FR" dirty="0" err="1" smtClean="0">
                <a:cs typeface="Tahoma" pitchFamily="2"/>
              </a:rPr>
              <a:t>Lirécrire</a:t>
            </a:r>
            <a:r>
              <a:rPr lang="fr-FR" dirty="0" smtClean="0">
                <a:cs typeface="Tahoma" pitchFamily="2"/>
              </a:rPr>
              <a:t> et dire</a:t>
            </a:r>
            <a:endParaRPr lang="fr-FR" dirty="0">
              <a:cs typeface="Tahoma" pitchFamily="2"/>
            </a:endParaRP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20691" y="956956"/>
            <a:ext cx="5874931" cy="2778684"/>
          </a:xfrm>
          <a:prstGeom prst="rect">
            <a:avLst/>
          </a:prstGeom>
          <a:noFill/>
          <a:ln>
            <a:noFill/>
          </a:ln>
        </p:spPr>
      </p:pic>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400954" y="2359306"/>
            <a:ext cx="4892277" cy="3667903"/>
          </a:xfrm>
          <a:prstGeom prst="rect">
            <a:avLst/>
          </a:prstGeom>
          <a:noFill/>
          <a:ln>
            <a:noFill/>
          </a:ln>
        </p:spPr>
      </p:pic>
      <p:pic>
        <p:nvPicPr>
          <p:cNvPr id="8" name="Image 7">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260720" y="3878735"/>
            <a:ext cx="1589737" cy="2119203"/>
          </a:xfrm>
          <a:prstGeom prst="rect">
            <a:avLst/>
          </a:prstGeom>
          <a:noFill/>
          <a:ln>
            <a:noFill/>
          </a:ln>
        </p:spPr>
      </p:pic>
      <p:pic>
        <p:nvPicPr>
          <p:cNvPr id="9" name="Image 8">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3851334" y="3878735"/>
            <a:ext cx="1611606" cy="2148474"/>
          </a:xfrm>
          <a:prstGeom prst="rect">
            <a:avLst/>
          </a:prstGeom>
          <a:noFill/>
          <a:ln>
            <a:noFill/>
          </a:ln>
        </p:spPr>
      </p:pic>
      <p:pic>
        <p:nvPicPr>
          <p:cNvPr id="10" name="Image 9">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2056070" y="3878735"/>
            <a:ext cx="1589651" cy="2119203"/>
          </a:xfrm>
          <a:prstGeom prst="rect">
            <a:avLst/>
          </a:prstGeom>
          <a:noFill/>
          <a:ln>
            <a:noFill/>
          </a:ln>
        </p:spPr>
      </p:pic>
      <p:pic>
        <p:nvPicPr>
          <p:cNvPr id="5" name="Image 4"/>
          <p:cNvPicPr>
            <a:picLocks noChangeAspect="1"/>
          </p:cNvPicPr>
          <p:nvPr/>
        </p:nvPicPr>
        <p:blipFill rotWithShape="1">
          <a:blip r:embed="rId8">
            <a:extLst>
              <a:ext uri="{28A0092B-C50C-407E-A947-70E740481C1C}">
                <a14:useLocalDpi xmlns:a14="http://schemas.microsoft.com/office/drawing/2010/main" val="0"/>
              </a:ext>
            </a:extLst>
          </a:blip>
          <a:srcRect l="153" t="951"/>
          <a:stretch/>
        </p:blipFill>
        <p:spPr>
          <a:xfrm>
            <a:off x="5867401" y="1345299"/>
            <a:ext cx="6096000" cy="453298"/>
          </a:xfrm>
          <a:prstGeom prst="rect">
            <a:avLst/>
          </a:prstGeom>
        </p:spPr>
      </p:pic>
      <p:sp>
        <p:nvSpPr>
          <p:cNvPr id="11" name="Flèche droite 10"/>
          <p:cNvSpPr/>
          <p:nvPr/>
        </p:nvSpPr>
        <p:spPr>
          <a:xfrm rot="10800000">
            <a:off x="5424487" y="1114425"/>
            <a:ext cx="442914" cy="912180"/>
          </a:xfrm>
          <a:prstGeom prst="rightArrow">
            <a:avLst/>
          </a:prstGeom>
          <a:solidFill>
            <a:srgbClr val="72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694442" y="1940129"/>
            <a:ext cx="4305300" cy="369332"/>
          </a:xfrm>
          <a:prstGeom prst="rect">
            <a:avLst/>
          </a:prstGeom>
          <a:solidFill>
            <a:srgbClr val="72C8ED"/>
          </a:solidFill>
        </p:spPr>
        <p:txBody>
          <a:bodyPr wrap="square" rtlCol="0">
            <a:spAutoFit/>
          </a:bodyPr>
          <a:lstStyle/>
          <a:p>
            <a:pPr algn="ctr"/>
            <a:r>
              <a:rPr lang="fr-FR" dirty="0" smtClean="0">
                <a:solidFill>
                  <a:schemeClr val="bg1"/>
                </a:solidFill>
              </a:rPr>
              <a:t>2024 : un nouveau projet</a:t>
            </a:r>
            <a:endParaRPr lang="fr-FR" dirty="0">
              <a:solidFill>
                <a:schemeClr val="bg1"/>
              </a:solidFill>
            </a:endParaRPr>
          </a:p>
        </p:txBody>
      </p:sp>
    </p:spTree>
    <p:extLst>
      <p:ext uri="{BB962C8B-B14F-4D97-AF65-F5344CB8AC3E}">
        <p14:creationId xmlns:p14="http://schemas.microsoft.com/office/powerpoint/2010/main" val="263791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6170" y="3391660"/>
            <a:ext cx="6602931" cy="2741271"/>
          </a:xfrm>
        </p:spPr>
        <p:txBody>
          <a:bodyPr>
            <a:noAutofit/>
          </a:bodyPr>
          <a:lstStyle/>
          <a:p>
            <a:pPr>
              <a:buFont typeface="Wingdings" panose="05000000000000000000" pitchFamily="2" charset="2"/>
              <a:buChar char="Ø"/>
            </a:pPr>
            <a:r>
              <a:rPr lang="fr-FR" sz="1800" dirty="0" smtClean="0">
                <a:latin typeface="+mj-lt"/>
              </a:rPr>
              <a:t>Les personnes présentant des troubles psychiques subissent des phénomènes d’exclusion sociale et de stigmatisation. Radio Ciboulot permet ainsi de porter leur voix encore plus fort, plus haut et plus loin. De </a:t>
            </a:r>
            <a:r>
              <a:rPr lang="fr-FR" sz="1800" b="1" dirty="0" smtClean="0">
                <a:latin typeface="+mj-lt"/>
              </a:rPr>
              <a:t>rendre visible l’invisible</a:t>
            </a:r>
            <a:r>
              <a:rPr lang="fr-FR" sz="1800" dirty="0" smtClean="0">
                <a:latin typeface="+mj-lt"/>
              </a:rPr>
              <a:t>.</a:t>
            </a:r>
          </a:p>
          <a:p>
            <a:pPr marL="0" indent="0">
              <a:buNone/>
            </a:pPr>
            <a:endParaRPr lang="fr-FR" sz="1800" dirty="0">
              <a:latin typeface="+mj-lt"/>
            </a:endParaRPr>
          </a:p>
          <a:p>
            <a:pPr>
              <a:buFont typeface="Wingdings" panose="05000000000000000000" pitchFamily="2" charset="2"/>
              <a:buChar char="Ø"/>
            </a:pPr>
            <a:r>
              <a:rPr lang="fr-FR" sz="1800" dirty="0" smtClean="0">
                <a:latin typeface="+mj-lt"/>
              </a:rPr>
              <a:t>Les </a:t>
            </a:r>
            <a:r>
              <a:rPr lang="fr-FR" sz="1800" dirty="0">
                <a:latin typeface="+mj-lt"/>
              </a:rPr>
              <a:t>enregistrements seront diffusés sur la </a:t>
            </a:r>
            <a:r>
              <a:rPr lang="fr-FR" sz="1800" b="1" dirty="0">
                <a:latin typeface="+mj-lt"/>
              </a:rPr>
              <a:t>plateforme d’écoute de Radio Ciboulot via </a:t>
            </a:r>
            <a:r>
              <a:rPr lang="fr-FR" sz="1800" b="1" dirty="0" err="1">
                <a:latin typeface="+mj-lt"/>
              </a:rPr>
              <a:t>Soundcloud</a:t>
            </a:r>
            <a:r>
              <a:rPr lang="fr-FR" sz="1800" b="1" dirty="0">
                <a:latin typeface="+mj-lt"/>
              </a:rPr>
              <a:t>, et sur les antennes de radios locales en Bretagne </a:t>
            </a:r>
            <a:r>
              <a:rPr lang="fr-FR" sz="1800" dirty="0">
                <a:latin typeface="+mj-lt"/>
              </a:rPr>
              <a:t>! </a:t>
            </a:r>
            <a:r>
              <a:rPr lang="fr-FR" sz="1800" dirty="0" smtClean="0">
                <a:latin typeface="+mj-lt"/>
              </a:rPr>
              <a:t>Ils seront </a:t>
            </a:r>
            <a:r>
              <a:rPr lang="fr-FR" sz="1800" dirty="0">
                <a:latin typeface="+mj-lt"/>
              </a:rPr>
              <a:t>également valorisés lors d’actions de sensibilisation menées par le </a:t>
            </a:r>
            <a:r>
              <a:rPr lang="fr-FR" sz="1800" dirty="0" smtClean="0">
                <a:latin typeface="+mj-lt"/>
              </a:rPr>
              <a:t>GEM.</a:t>
            </a:r>
          </a:p>
        </p:txBody>
      </p:sp>
      <p:pic>
        <p:nvPicPr>
          <p:cNvPr id="5" name="Image 4"/>
          <p:cNvPicPr/>
          <p:nvPr/>
        </p:nvPicPr>
        <p:blipFill>
          <a:blip r:embed="rId2">
            <a:extLst>
              <a:ext uri="{28A0092B-C50C-407E-A947-70E740481C1C}">
                <a14:useLocalDpi xmlns:a14="http://schemas.microsoft.com/office/drawing/2010/main" val="0"/>
              </a:ext>
            </a:extLst>
          </a:blip>
          <a:stretch>
            <a:fillRect/>
          </a:stretch>
        </p:blipFill>
        <p:spPr>
          <a:xfrm>
            <a:off x="10654427" y="77894"/>
            <a:ext cx="1269349" cy="1238842"/>
          </a:xfrm>
          <a:prstGeom prst="rect">
            <a:avLst/>
          </a:prstGeom>
        </p:spPr>
      </p:pic>
      <p:pic>
        <p:nvPicPr>
          <p:cNvPr id="6" name="Image 5" descr="\\pri4712et001\Donnees\Pole Logement Accueil et Entraide\Services\GEMs\Administration GEM\3. Outils de communication\Logos\Logo PG.jpg"/>
          <p:cNvPicPr/>
          <p:nvPr/>
        </p:nvPicPr>
        <p:blipFill>
          <a:blip r:embed="rId3">
            <a:extLst>
              <a:ext uri="{28A0092B-C50C-407E-A947-70E740481C1C}">
                <a14:useLocalDpi xmlns:a14="http://schemas.microsoft.com/office/drawing/2010/main" val="0"/>
              </a:ext>
            </a:extLst>
          </a:blip>
          <a:srcRect/>
          <a:stretch>
            <a:fillRect/>
          </a:stretch>
        </p:blipFill>
        <p:spPr bwMode="auto">
          <a:xfrm>
            <a:off x="8558449" y="119042"/>
            <a:ext cx="1341763" cy="1156546"/>
          </a:xfrm>
          <a:prstGeom prst="rect">
            <a:avLst/>
          </a:prstGeom>
          <a:noFill/>
          <a:ln>
            <a:noFill/>
          </a:ln>
        </p:spPr>
      </p:pic>
      <p:pic>
        <p:nvPicPr>
          <p:cNvPr id="7" name="Image 6"/>
          <p:cNvPicPr>
            <a:picLocks noChangeAspect="1"/>
          </p:cNvPicPr>
          <p:nvPr/>
        </p:nvPicPr>
        <p:blipFill>
          <a:blip r:embed="rId4"/>
          <a:stretch>
            <a:fillRect/>
          </a:stretch>
        </p:blipFill>
        <p:spPr>
          <a:xfrm>
            <a:off x="335832" y="3403771"/>
            <a:ext cx="3985910" cy="2717047"/>
          </a:xfrm>
          <a:prstGeom prst="rect">
            <a:avLst/>
          </a:prstGeom>
        </p:spPr>
      </p:pic>
      <p:sp>
        <p:nvSpPr>
          <p:cNvPr id="8" name="Titre 1"/>
          <p:cNvSpPr txBox="1">
            <a:spLocks/>
          </p:cNvSpPr>
          <p:nvPr/>
        </p:nvSpPr>
        <p:spPr>
          <a:xfrm>
            <a:off x="335833" y="49386"/>
            <a:ext cx="8342376" cy="1268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b="1" dirty="0" smtClean="0"/>
              <a:t>Le GEM fait sa radio : Radio Ciboulot !</a:t>
            </a:r>
            <a:br>
              <a:rPr lang="fr-FR" sz="2200" b="1" dirty="0" smtClean="0"/>
            </a:br>
            <a:r>
              <a:rPr lang="fr-FR" sz="2200" b="1" dirty="0" smtClean="0"/>
              <a:t>Ateliers de création partagée d'émissions radio</a:t>
            </a:r>
            <a:endParaRPr lang="fr-FR" b="1" dirty="0"/>
          </a:p>
        </p:txBody>
      </p:sp>
      <p:sp>
        <p:nvSpPr>
          <p:cNvPr id="2" name="Rectangle 1"/>
          <p:cNvSpPr/>
          <p:nvPr/>
        </p:nvSpPr>
        <p:spPr>
          <a:xfrm>
            <a:off x="335832" y="1258858"/>
            <a:ext cx="11587943" cy="923330"/>
          </a:xfrm>
          <a:prstGeom prst="rect">
            <a:avLst/>
          </a:prstGeom>
        </p:spPr>
        <p:txBody>
          <a:bodyPr wrap="square">
            <a:spAutoFit/>
          </a:bodyPr>
          <a:lstStyle/>
          <a:p>
            <a:r>
              <a:rPr lang="fr-FR" dirty="0">
                <a:latin typeface="+mj-lt"/>
              </a:rPr>
              <a:t>Le</a:t>
            </a:r>
            <a:r>
              <a:rPr lang="fr-FR" b="1" dirty="0">
                <a:latin typeface="+mj-lt"/>
              </a:rPr>
              <a:t> Groupe d’Entraide Mutuelle Au Petit Grain </a:t>
            </a:r>
            <a:r>
              <a:rPr lang="fr-FR" dirty="0">
                <a:latin typeface="+mj-lt"/>
              </a:rPr>
              <a:t>est une association composée de personnes partageant les mêmes problématiques de santé mentale. Son objectif est de favoriser des temps d’échange, de rencontre et d’activité susceptibles de créer du lien et de l’entraide entre les personnes concernées par les troubles psychiques. </a:t>
            </a:r>
          </a:p>
        </p:txBody>
      </p:sp>
      <p:sp>
        <p:nvSpPr>
          <p:cNvPr id="4" name="Rectangle 3"/>
          <p:cNvSpPr/>
          <p:nvPr/>
        </p:nvSpPr>
        <p:spPr>
          <a:xfrm>
            <a:off x="300476" y="2271886"/>
            <a:ext cx="11623299" cy="923330"/>
          </a:xfrm>
          <a:prstGeom prst="rect">
            <a:avLst/>
          </a:prstGeom>
        </p:spPr>
        <p:txBody>
          <a:bodyPr wrap="square">
            <a:spAutoFit/>
          </a:bodyPr>
          <a:lstStyle/>
          <a:p>
            <a:r>
              <a:rPr lang="fr-FR" b="1" dirty="0">
                <a:latin typeface="+mj-lt"/>
              </a:rPr>
              <a:t>Radio Ciboulot </a:t>
            </a:r>
            <a:r>
              <a:rPr lang="fr-FR" dirty="0">
                <a:latin typeface="+mj-lt"/>
              </a:rPr>
              <a:t>réunit le GEM et la Compagnie </a:t>
            </a:r>
            <a:r>
              <a:rPr lang="fr-FR" b="1" dirty="0">
                <a:latin typeface="+mj-lt"/>
              </a:rPr>
              <a:t>La Stridente </a:t>
            </a:r>
            <a:r>
              <a:rPr lang="fr-FR" dirty="0">
                <a:latin typeface="+mj-lt"/>
              </a:rPr>
              <a:t>pour proposer aux adhérent.es de participer à des</a:t>
            </a:r>
            <a:r>
              <a:rPr lang="fr-FR" b="1" dirty="0">
                <a:latin typeface="+mj-lt"/>
              </a:rPr>
              <a:t> ateliers de création partagée d'émissions radiophoniques</a:t>
            </a:r>
            <a:r>
              <a:rPr lang="fr-FR" dirty="0">
                <a:latin typeface="+mj-lt"/>
              </a:rPr>
              <a:t> (découverte, initiation et utilisation de la création sonore et de la radio). Les personnes partagent leur expérience, leur vécu mais aussi de sujets qui les animent, de leurs passions et envies. </a:t>
            </a: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6182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b="8284"/>
          <a:stretch/>
        </p:blipFill>
        <p:spPr>
          <a:xfrm>
            <a:off x="385010" y="0"/>
            <a:ext cx="6112042" cy="677618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905" y="640883"/>
            <a:ext cx="4328160" cy="288544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906" y="3667224"/>
            <a:ext cx="4328160" cy="2884313"/>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2430" y="0"/>
            <a:ext cx="2038635" cy="600159"/>
          </a:xfrm>
          <a:prstGeom prst="rect">
            <a:avLst/>
          </a:prstGeom>
        </p:spPr>
      </p:pic>
    </p:spTree>
    <p:extLst>
      <p:ext uri="{BB962C8B-B14F-4D97-AF65-F5344CB8AC3E}">
        <p14:creationId xmlns:p14="http://schemas.microsoft.com/office/powerpoint/2010/main" val="272541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1274" y="1623557"/>
            <a:ext cx="10515600" cy="4351338"/>
          </a:xfrm>
        </p:spPr>
        <p:txBody>
          <a:bodyPr>
            <a:normAutofit/>
          </a:bodyPr>
          <a:lstStyle/>
          <a:p>
            <a:pPr>
              <a:buFont typeface="Wingdings" panose="05000000000000000000" pitchFamily="2" charset="2"/>
              <a:buChar char="Ø"/>
            </a:pPr>
            <a:r>
              <a:rPr lang="fr-FR" sz="2400" dirty="0" smtClean="0">
                <a:latin typeface="+mj-lt"/>
              </a:rPr>
              <a:t> 39 projets lauréats</a:t>
            </a:r>
          </a:p>
          <a:p>
            <a:endParaRPr lang="fr-FR" sz="2400" dirty="0" smtClean="0">
              <a:latin typeface="+mj-lt"/>
            </a:endParaRPr>
          </a:p>
          <a:p>
            <a:pPr>
              <a:buFont typeface="Wingdings" panose="05000000000000000000" pitchFamily="2" charset="2"/>
              <a:buChar char="Ø"/>
            </a:pPr>
            <a:r>
              <a:rPr lang="fr-FR" sz="2400" dirty="0" smtClean="0">
                <a:latin typeface="+mj-lt"/>
              </a:rPr>
              <a:t> Des usages multiples : radio et podcasts, ateliers numériques, conférence, sites web, ateliers photo, arts, vidéo et animation, fabrication et innovation numérique, insertion professionnelle, accès aux droits</a:t>
            </a:r>
          </a:p>
          <a:p>
            <a:endParaRPr lang="fr-FR" sz="2400" dirty="0" smtClean="0">
              <a:latin typeface="+mj-lt"/>
            </a:endParaRPr>
          </a:p>
          <a:p>
            <a:pPr>
              <a:buFont typeface="Wingdings" panose="05000000000000000000" pitchFamily="2" charset="2"/>
              <a:buChar char="Ø"/>
            </a:pPr>
            <a:r>
              <a:rPr lang="fr-FR" sz="2400" dirty="0" smtClean="0">
                <a:latin typeface="+mj-lt"/>
              </a:rPr>
              <a:t> Pour tous les publics</a:t>
            </a:r>
          </a:p>
          <a:p>
            <a:pPr>
              <a:buFont typeface="Wingdings" panose="05000000000000000000" pitchFamily="2" charset="2"/>
              <a:buChar char="Ø"/>
            </a:pPr>
            <a:endParaRPr lang="fr-FR" sz="2400" dirty="0">
              <a:latin typeface="+mj-lt"/>
            </a:endParaRPr>
          </a:p>
          <a:p>
            <a:pPr>
              <a:buFont typeface="Wingdings" panose="05000000000000000000" pitchFamily="2" charset="2"/>
              <a:buChar char="Ø"/>
            </a:pPr>
            <a:r>
              <a:rPr lang="fr-FR" sz="2400" dirty="0" smtClean="0">
                <a:latin typeface="+mj-lt"/>
              </a:rPr>
              <a:t> Avec le soutien du contrat de ville DSU et de la Mission Handicap</a:t>
            </a:r>
          </a:p>
        </p:txBody>
      </p:sp>
      <p:sp>
        <p:nvSpPr>
          <p:cNvPr id="5" name="Rectangle 4"/>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latin typeface="Bahnschrift Light Condensed" panose="020B0502040204020203" pitchFamily="34" charset="0"/>
              </a:rPr>
              <a:t>Appel à projets « Usages du numérique » - plénière</a:t>
            </a:r>
            <a:endParaRPr lang="fr-FR" sz="1400" dirty="0">
              <a:latin typeface="Bahnschrift Light Condensed" panose="020B0502040204020203" pitchFamily="34" charset="0"/>
            </a:endParaRPr>
          </a:p>
        </p:txBody>
      </p:sp>
      <p:sp>
        <p:nvSpPr>
          <p:cNvPr id="6" name="Rectangle 5"/>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noGrp="1"/>
          </p:cNvSpPr>
          <p:nvPr>
            <p:ph type="title" idx="4294967295"/>
          </p:nvPr>
        </p:nvSpPr>
        <p:spPr>
          <a:xfrm>
            <a:off x="2079646" y="122521"/>
            <a:ext cx="9305968" cy="1144276"/>
          </a:xfrm>
        </p:spPr>
        <p:txBody>
          <a:bodyPr anchor="ctr"/>
          <a:lstStyle/>
          <a:p>
            <a:pPr lvl="0"/>
            <a:r>
              <a:rPr lang="fr-FR" sz="3144" dirty="0"/>
              <a:t>Appel à projets Usages du Numérique 2024</a:t>
            </a:r>
          </a:p>
        </p:txBody>
      </p:sp>
      <p:sp>
        <p:nvSpPr>
          <p:cNvPr id="8" name="Pentagone 4"/>
          <p:cNvSpPr/>
          <p:nvPr/>
        </p:nvSpPr>
        <p:spPr>
          <a:xfrm>
            <a:off x="215" y="415889"/>
            <a:ext cx="1994368" cy="66045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1D6295"/>
          </a:solidFill>
          <a:ln w="15873" cap="flat">
            <a:solidFill>
              <a:srgbClr val="195F91"/>
            </a:solidFill>
            <a:prstDash val="solid"/>
            <a:miter/>
          </a:ln>
        </p:spPr>
        <p:txBody>
          <a:bodyPr vert="horz" wrap="square" lIns="110588" tIns="55294" rIns="110588" bIns="55294" anchor="ctr" anchorCtr="1" compatLnSpc="1">
            <a:noAutofit/>
          </a:bodyPr>
          <a:lstStyle/>
          <a:p>
            <a:pPr algn="ctr" defTabSz="552938">
              <a:defRPr sz="1800" b="0" i="0" u="none" strike="noStrike" kern="0" cap="none" spc="0" baseline="0">
                <a:solidFill>
                  <a:srgbClr val="000000"/>
                </a:solidFill>
                <a:uFillTx/>
              </a:defRPr>
            </a:pPr>
            <a:r>
              <a:rPr lang="fr-FR" sz="2903" dirty="0">
                <a:solidFill>
                  <a:srgbClr val="FFFFFF"/>
                </a:solidFill>
                <a:latin typeface="Britannic Bold" pitchFamily="34"/>
              </a:rPr>
              <a:t>Intro</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750" y="5572910"/>
            <a:ext cx="1619250" cy="752475"/>
          </a:xfrm>
          <a:prstGeom prst="rect">
            <a:avLst/>
          </a:prstGeom>
        </p:spPr>
      </p:pic>
    </p:spTree>
    <p:extLst>
      <p:ext uri="{BB962C8B-B14F-4D97-AF65-F5344CB8AC3E}">
        <p14:creationId xmlns:p14="http://schemas.microsoft.com/office/powerpoint/2010/main" val="3375659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84263" y="323953"/>
            <a:ext cx="9518143" cy="1037792"/>
          </a:xfrm>
        </p:spPr>
        <p:txBody>
          <a:bodyPr anchor="ctr"/>
          <a:lstStyle/>
          <a:p>
            <a:pPr lvl="0"/>
            <a:r>
              <a:rPr lang="fr-FR" sz="3144" dirty="0"/>
              <a:t>Rencontres radiophoniques </a:t>
            </a:r>
            <a:r>
              <a:rPr lang="fr-FR" sz="3144" dirty="0" smtClean="0"/>
              <a:t>intergénérationnelles</a:t>
            </a:r>
            <a:endParaRPr lang="fr-FR" sz="3144" dirty="0"/>
          </a:p>
        </p:txBody>
      </p:sp>
      <p:sp>
        <p:nvSpPr>
          <p:cNvPr id="3" name="ZoneTexte 2"/>
          <p:cNvSpPr txBox="1"/>
          <p:nvPr/>
        </p:nvSpPr>
        <p:spPr>
          <a:xfrm>
            <a:off x="6232659" y="2519786"/>
            <a:ext cx="5442329" cy="2230227"/>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dirty="0" smtClean="0">
                <a:solidFill>
                  <a:srgbClr val="000000"/>
                </a:solidFill>
                <a:latin typeface="Calibri Light"/>
              </a:rPr>
              <a:t>Le </a:t>
            </a:r>
            <a:r>
              <a:rPr lang="fr-FR" sz="1935" dirty="0">
                <a:solidFill>
                  <a:srgbClr val="000000"/>
                </a:solidFill>
                <a:latin typeface="Calibri Light"/>
              </a:rPr>
              <a:t>projet porte sur l’idée d’offrir la parole à une public isolé : les résidents de l’EHPAD.</a:t>
            </a:r>
          </a:p>
          <a:p>
            <a:pPr algn="just" defTabSz="1105875" hangingPunct="0">
              <a:defRPr sz="1800" b="0" i="0" u="none" strike="noStrike" kern="0" cap="none" spc="0" baseline="0">
                <a:solidFill>
                  <a:srgbClr val="000000"/>
                </a:solidFill>
                <a:uFillTx/>
              </a:defRPr>
            </a:pPr>
            <a:r>
              <a:rPr lang="fr-FR" sz="1935" dirty="0">
                <a:solidFill>
                  <a:srgbClr val="000000"/>
                </a:solidFill>
                <a:latin typeface="Calibri Light"/>
              </a:rPr>
              <a:t>La finalité est de collecter et partager la mémoire de nos anciens en utilisant la radio comme outil numérique.</a:t>
            </a:r>
          </a:p>
          <a:p>
            <a:pPr algn="just" defTabSz="1105875" hangingPunct="0">
              <a:defRPr sz="1800" b="0" i="0" u="none" strike="noStrike" kern="0" cap="none" spc="0" baseline="0">
                <a:solidFill>
                  <a:srgbClr val="000000"/>
                </a:solidFill>
                <a:uFillTx/>
              </a:defRPr>
            </a:pPr>
            <a:r>
              <a:rPr lang="fr-FR" sz="1935" dirty="0">
                <a:solidFill>
                  <a:srgbClr val="000000"/>
                </a:solidFill>
                <a:latin typeface="Calibri Light"/>
              </a:rPr>
              <a:t>Ce projet prendra la forme de 6 ateliers de 2h, et 3h de montage, mixage et mise en ligne</a:t>
            </a:r>
            <a:r>
              <a:rPr lang="fr-FR" sz="1935" dirty="0" smtClean="0">
                <a:solidFill>
                  <a:srgbClr val="000000"/>
                </a:solidFill>
                <a:latin typeface="Calibri Light"/>
              </a:rPr>
              <a:t>.</a:t>
            </a:r>
            <a:endParaRPr lang="fr-FR" sz="1935" dirty="0">
              <a:solidFill>
                <a:srgbClr val="000000"/>
              </a:solidFill>
              <a:latin typeface="Calibri Light"/>
            </a:endParaRPr>
          </a:p>
        </p:txBody>
      </p:sp>
      <p:sp>
        <p:nvSpPr>
          <p:cNvPr id="4" name="ZoneTexte 3"/>
          <p:cNvSpPr txBox="1"/>
          <p:nvPr/>
        </p:nvSpPr>
        <p:spPr>
          <a:xfrm>
            <a:off x="435978" y="1448051"/>
            <a:ext cx="11320044" cy="101861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dirty="0" smtClean="0">
                <a:solidFill>
                  <a:srgbClr val="000000"/>
                </a:solidFill>
                <a:latin typeface="Calibri Light"/>
              </a:rPr>
              <a:t>Radio </a:t>
            </a:r>
            <a:r>
              <a:rPr lang="fr-FR" sz="1935" dirty="0">
                <a:solidFill>
                  <a:srgbClr val="000000"/>
                </a:solidFill>
                <a:latin typeface="Calibri Light"/>
              </a:rPr>
              <a:t>U défend un projet éducatif et pédagogique dans le but d’apprendre à faire de la radio sous forme d’ateliers. Ces ateliers offrent un moyen de communication à des personnes qui n’ont pas ou peu accès à une plate-forme d’expression libre</a:t>
            </a:r>
            <a:r>
              <a:rPr lang="fr-FR" sz="1935" dirty="0" smtClean="0">
                <a:solidFill>
                  <a:srgbClr val="000000"/>
                </a:solidFill>
                <a:latin typeface="Calibri Light"/>
              </a:rPr>
              <a:t>.</a:t>
            </a:r>
            <a:endParaRPr lang="fr-FR" sz="1935" dirty="0">
              <a:solidFill>
                <a:srgbClr val="000000"/>
              </a:solidFill>
              <a:latin typeface="Calibri Light"/>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703342" y="355895"/>
            <a:ext cx="834608" cy="840270"/>
          </a:xfrm>
          <a:prstGeom prst="rect">
            <a:avLst/>
          </a:prstGeom>
          <a:noFill/>
          <a:ln cap="flat">
            <a:noFill/>
          </a:ln>
        </p:spPr>
      </p:pic>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8953824" y="508567"/>
            <a:ext cx="1399050" cy="534925"/>
          </a:xfrm>
          <a:prstGeom prst="rect">
            <a:avLst/>
          </a:prstGeom>
          <a:noFill/>
          <a:ln cap="flat">
            <a:noFill/>
          </a:ln>
        </p:spPr>
      </p:pic>
      <p:sp>
        <p:nvSpPr>
          <p:cNvPr id="8" name="ZoneTexte 7"/>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63" y="2632244"/>
            <a:ext cx="4928580" cy="3284436"/>
          </a:xfrm>
          <a:prstGeom prst="rect">
            <a:avLst/>
          </a:prstGeom>
        </p:spPr>
      </p:pic>
    </p:spTree>
    <p:extLst>
      <p:ext uri="{BB962C8B-B14F-4D97-AF65-F5344CB8AC3E}">
        <p14:creationId xmlns:p14="http://schemas.microsoft.com/office/powerpoint/2010/main" val="248099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83427" y="332197"/>
            <a:ext cx="9990741" cy="1075601"/>
          </a:xfrm>
        </p:spPr>
        <p:txBody>
          <a:bodyPr anchor="ctr"/>
          <a:lstStyle/>
          <a:p>
            <a:pPr lvl="0"/>
            <a:r>
              <a:rPr lang="fr-FR" sz="3144" dirty="0"/>
              <a:t>Acquisition d’équipement pour ateliers d’éducation aux </a:t>
            </a:r>
            <a:r>
              <a:rPr lang="fr-FR" sz="3144" dirty="0" smtClean="0"/>
              <a:t>médias</a:t>
            </a:r>
            <a:endParaRPr lang="fr-FR" sz="3144" dirty="0"/>
          </a:p>
        </p:txBody>
      </p:sp>
      <p:sp>
        <p:nvSpPr>
          <p:cNvPr id="3" name="ZoneTexte 2"/>
          <p:cNvSpPr txBox="1"/>
          <p:nvPr/>
        </p:nvSpPr>
        <p:spPr>
          <a:xfrm>
            <a:off x="6095622" y="1514692"/>
            <a:ext cx="5936956" cy="221195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75" dirty="0" smtClean="0">
                <a:solidFill>
                  <a:srgbClr val="000000"/>
                </a:solidFill>
                <a:latin typeface="Calibri Light"/>
              </a:rPr>
              <a:t>La </a:t>
            </a:r>
            <a:r>
              <a:rPr lang="fr-FR" sz="1875" dirty="0">
                <a:solidFill>
                  <a:srgbClr val="000000"/>
                </a:solidFill>
                <a:latin typeface="Calibri Light"/>
              </a:rPr>
              <a:t>demande d’équipement s’inscrit dans la politique de Radio U de réaliser des ateliers d’éducation aux médias à destination de publics variés. Ces ateliers impliquent l’acquisition de matériel performant et facilement transportable. Ils touchent chaque année entre 50 et 80 participants.</a:t>
            </a:r>
          </a:p>
          <a:p>
            <a:pPr defTabSz="1105875" hangingPunct="0">
              <a:defRPr sz="1800" b="0" i="0" u="none" strike="noStrike" kern="0" cap="none" spc="0" baseline="0">
                <a:solidFill>
                  <a:srgbClr val="000000"/>
                </a:solidFill>
                <a:uFillTx/>
              </a:defRPr>
            </a:pPr>
            <a:endParaRPr lang="fr-FR" sz="2177" b="1" dirty="0">
              <a:solidFill>
                <a:srgbClr val="000000"/>
              </a:solidFill>
              <a:latin typeface="Calibri Light"/>
              <a:ea typeface="Microsoft YaHei" pitchFamily="2"/>
              <a:cs typeface="Arial" pitchFamily="2"/>
            </a:endParaRPr>
          </a:p>
        </p:txBody>
      </p:sp>
      <p:sp>
        <p:nvSpPr>
          <p:cNvPr id="4" name="ZoneTexte 3"/>
          <p:cNvSpPr txBox="1"/>
          <p:nvPr/>
        </p:nvSpPr>
        <p:spPr>
          <a:xfrm>
            <a:off x="470553" y="1514692"/>
            <a:ext cx="5442329" cy="1624420"/>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dirty="0" smtClean="0">
                <a:solidFill>
                  <a:srgbClr val="000000"/>
                </a:solidFill>
                <a:latin typeface="Calibri Light"/>
              </a:rPr>
              <a:t>Radio </a:t>
            </a:r>
            <a:r>
              <a:rPr lang="fr-FR" sz="1935" dirty="0">
                <a:solidFill>
                  <a:srgbClr val="000000"/>
                </a:solidFill>
                <a:latin typeface="Calibri Light"/>
              </a:rPr>
              <a:t>U défend un projet éducatif et pédagogique dans le but d’apprendre à faire de la radio sous forme d’ateliers. Ces ateliers offrent un moyen de communication à des personnes qui n’ont pas ou peu accès à une plate-forme d’expression libre</a:t>
            </a:r>
            <a:r>
              <a:rPr lang="fr-FR" sz="1935" dirty="0" smtClean="0">
                <a:solidFill>
                  <a:srgbClr val="000000"/>
                </a:solidFill>
                <a:latin typeface="Calibri Light"/>
              </a:rPr>
              <a:t>.</a:t>
            </a:r>
            <a:endParaRPr lang="fr-FR" sz="1935" dirty="0">
              <a:solidFill>
                <a:srgbClr val="000000"/>
              </a:solidFill>
              <a:latin typeface="Calibri Light"/>
            </a:endParaRPr>
          </a:p>
        </p:txBody>
      </p:sp>
      <p:pic>
        <p:nvPicPr>
          <p:cNvPr id="6" name="Imag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835475" y="260824"/>
            <a:ext cx="834608" cy="840270"/>
          </a:xfrm>
          <a:prstGeom prst="rect">
            <a:avLst/>
          </a:prstGeom>
          <a:noFill/>
          <a:ln cap="flat">
            <a:noFill/>
          </a:ln>
        </p:spPr>
      </p:pic>
      <p:sp>
        <p:nvSpPr>
          <p:cNvPr id="8" name="ZoneTexte 7"/>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370" y="3427744"/>
            <a:ext cx="4118322" cy="2744475"/>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3657" y="3358324"/>
            <a:ext cx="4222494" cy="2813896"/>
          </a:xfrm>
          <a:prstGeom prst="rect">
            <a:avLst/>
          </a:prstGeom>
        </p:spPr>
      </p:pic>
    </p:spTree>
    <p:extLst>
      <p:ext uri="{BB962C8B-B14F-4D97-AF65-F5344CB8AC3E}">
        <p14:creationId xmlns:p14="http://schemas.microsoft.com/office/powerpoint/2010/main" val="96598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07381" y="334019"/>
            <a:ext cx="6260570" cy="926241"/>
          </a:xfrm>
        </p:spPr>
        <p:txBody>
          <a:bodyPr anchor="ctr"/>
          <a:lstStyle/>
          <a:p>
            <a:pPr lvl="0"/>
            <a:r>
              <a:rPr lang="fr-FR" sz="3144" dirty="0"/>
              <a:t>STUDIO LABOX HIP </a:t>
            </a:r>
            <a:r>
              <a:rPr lang="fr-FR" sz="3144" dirty="0" smtClean="0"/>
              <a:t>HOP</a:t>
            </a:r>
            <a:endParaRPr lang="fr-FR" sz="3144" dirty="0"/>
          </a:p>
        </p:txBody>
      </p:sp>
      <p:sp>
        <p:nvSpPr>
          <p:cNvPr id="3" name="ZoneTexte 2"/>
          <p:cNvSpPr txBox="1"/>
          <p:nvPr/>
        </p:nvSpPr>
        <p:spPr>
          <a:xfrm>
            <a:off x="7089194" y="3282150"/>
            <a:ext cx="4289734" cy="2836034"/>
          </a:xfrm>
          <a:prstGeom prst="rect">
            <a:avLst/>
          </a:prstGeom>
          <a:noFill/>
          <a:ln cap="flat">
            <a:noFill/>
          </a:ln>
        </p:spPr>
        <p:txBody>
          <a:bodyPr vert="horz" wrap="square" lIns="108851" tIns="54420" rIns="108851" bIns="54420" anchor="t" anchorCtr="0" compatLnSpc="0">
            <a:spAutoFit/>
          </a:bodyPr>
          <a:lstStyle/>
          <a:p>
            <a:pPr defTabSz="1105875" hangingPunct="0">
              <a:defRPr sz="1800" b="0" i="0" u="none" strike="noStrike" kern="0" cap="none" spc="0" baseline="0">
                <a:solidFill>
                  <a:srgbClr val="000000"/>
                </a:solidFill>
                <a:uFillTx/>
              </a:defRPr>
            </a:pPr>
            <a:r>
              <a:rPr lang="fr-FR" sz="1935" kern="0" dirty="0">
                <a:solidFill>
                  <a:srgbClr val="000000"/>
                </a:solidFill>
                <a:latin typeface="Calibri Light"/>
              </a:rPr>
              <a:t>Le projet de développement du studio est une réponse à des demandes récurrentes de pouvoir disposer d’un espace dédié à la pratique musicale et à l’enregistrement. Pour parvenir à un réel fonctionnement de type studio son, il est nécessaire de compléter l’équipement afin d’offrir au public des outils propices à la production musicale.</a:t>
            </a:r>
          </a:p>
        </p:txBody>
      </p:sp>
      <p:sp>
        <p:nvSpPr>
          <p:cNvPr id="4" name="ZoneTexte 3"/>
          <p:cNvSpPr txBox="1"/>
          <p:nvPr/>
        </p:nvSpPr>
        <p:spPr>
          <a:xfrm>
            <a:off x="6207972" y="1665808"/>
            <a:ext cx="5045827" cy="1321517"/>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b="1" kern="0" dirty="0" smtClean="0">
                <a:solidFill>
                  <a:srgbClr val="000000"/>
                </a:solidFill>
                <a:latin typeface="Calibri Light"/>
              </a:rPr>
              <a:t>La </a:t>
            </a:r>
            <a:r>
              <a:rPr lang="fr-FR" sz="1935" b="1" kern="0" dirty="0">
                <a:solidFill>
                  <a:srgbClr val="000000"/>
                </a:solidFill>
                <a:latin typeface="Calibri Light"/>
              </a:rPr>
              <a:t>MJC/Maison Pour Tous de Pen Ar </a:t>
            </a:r>
            <a:r>
              <a:rPr lang="fr-FR" sz="1935" b="1" kern="0" dirty="0" err="1">
                <a:solidFill>
                  <a:srgbClr val="000000"/>
                </a:solidFill>
                <a:latin typeface="Calibri Light"/>
              </a:rPr>
              <a:t>Creac’h</a:t>
            </a:r>
            <a:r>
              <a:rPr lang="fr-FR" sz="1935" b="1" kern="0" dirty="0">
                <a:solidFill>
                  <a:srgbClr val="000000"/>
                </a:solidFill>
                <a:latin typeface="Calibri Light"/>
              </a:rPr>
              <a:t> </a:t>
            </a:r>
            <a:r>
              <a:rPr lang="fr-FR" sz="1935" kern="0" dirty="0">
                <a:solidFill>
                  <a:srgbClr val="000000"/>
                </a:solidFill>
                <a:latin typeface="Calibri Light"/>
              </a:rPr>
              <a:t>est une association d’éducation populaire régie par la loi de 1901. Elle a pour but la promotion des activités de loisirs, de culture et de formation. </a:t>
            </a:r>
          </a:p>
        </p:txBody>
      </p:sp>
      <p:pic>
        <p:nvPicPr>
          <p:cNvPr id="6" name="Imag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304355" y="106073"/>
            <a:ext cx="1074573" cy="1453183"/>
          </a:xfrm>
          <a:prstGeom prst="rect">
            <a:avLst/>
          </a:prstGeom>
          <a:noFill/>
          <a:ln cap="flat">
            <a:no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81" y="1762367"/>
            <a:ext cx="5628146" cy="4231232"/>
          </a:xfrm>
          <a:prstGeom prst="rect">
            <a:avLst/>
          </a:prstGeom>
        </p:spPr>
      </p:pic>
      <p:pic>
        <p:nvPicPr>
          <p:cNvPr id="8" name="Graphique 9" descr="Rotation avec un remplissage uni"/>
          <p:cNvPicPr/>
          <p:nvPr/>
        </p:nvPicPr>
        <p:blipFill>
          <a:blip r:embed="rId5">
            <a:duotone>
              <a:schemeClr val="accent5">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9"/>
              </a:ext>
            </a:extLst>
          </a:blip>
          <a:stretch>
            <a:fillRect/>
          </a:stretch>
        </p:blipFill>
        <p:spPr>
          <a:xfrm>
            <a:off x="6207972" y="3319112"/>
            <a:ext cx="914400" cy="830917"/>
          </a:xfrm>
          <a:prstGeom prst="rect">
            <a:avLst/>
          </a:prstGeom>
        </p:spPr>
      </p:pic>
      <p:pic>
        <p:nvPicPr>
          <p:cNvPr id="10" name="Graphique 2" descr="Homme DJ avec un remplissage uni"/>
          <p:cNvPicPr/>
          <p:nvPr/>
        </p:nvPicPr>
        <p:blipFill>
          <a:blip r:embed="rId20">
            <a:duotone>
              <a:schemeClr val="accent5">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21"/>
              </a:ext>
            </a:extLst>
          </a:blip>
          <a:stretch>
            <a:fillRect/>
          </a:stretch>
        </p:blipFill>
        <p:spPr>
          <a:xfrm>
            <a:off x="6191383" y="4109376"/>
            <a:ext cx="914400" cy="914400"/>
          </a:xfrm>
          <a:prstGeom prst="rect">
            <a:avLst/>
          </a:prstGeom>
        </p:spPr>
      </p:pic>
      <p:pic>
        <p:nvPicPr>
          <p:cNvPr id="11" name="Graphique 6" descr="Micro de radio avec un remplissage uni"/>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23">
                    <a14:imgEffect>
                      <a14:colorTemperature colorTemp="6505"/>
                    </a14:imgEffect>
                  </a14:imgLayer>
                </a14:imgProps>
              </a:ex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6195873" y="5148361"/>
            <a:ext cx="914400" cy="845238"/>
          </a:xfrm>
          <a:prstGeom prst="rect">
            <a:avLst/>
          </a:prstGeom>
        </p:spPr>
      </p:pic>
      <p:sp>
        <p:nvSpPr>
          <p:cNvPr id="12" name="Rectangle 11"/>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3" name="Rectangle 12"/>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314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74041" y="347789"/>
            <a:ext cx="10187743" cy="1082071"/>
          </a:xfrm>
        </p:spPr>
        <p:txBody>
          <a:bodyPr/>
          <a:lstStyle/>
          <a:p>
            <a:pPr lvl="0"/>
            <a:r>
              <a:rPr lang="fr-FR" sz="3144" dirty="0"/>
              <a:t>Un NAS pour une mutualisation </a:t>
            </a:r>
            <a:r>
              <a:rPr lang="fr-FR" sz="3144" dirty="0" smtClean="0"/>
              <a:t>numérique</a:t>
            </a:r>
            <a:endParaRPr lang="fr-FR" sz="3144" dirty="0"/>
          </a:p>
        </p:txBody>
      </p:sp>
      <p:sp>
        <p:nvSpPr>
          <p:cNvPr id="3" name="ZoneTexte 2"/>
          <p:cNvSpPr txBox="1"/>
          <p:nvPr/>
        </p:nvSpPr>
        <p:spPr>
          <a:xfrm>
            <a:off x="6945104" y="4802861"/>
            <a:ext cx="4262577" cy="715710"/>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dirty="0" smtClean="0">
                <a:solidFill>
                  <a:srgbClr val="000000"/>
                </a:solidFill>
                <a:latin typeface="Calibri Light"/>
              </a:rPr>
              <a:t>Elle </a:t>
            </a:r>
            <a:r>
              <a:rPr lang="fr-FR" sz="1935" dirty="0">
                <a:solidFill>
                  <a:srgbClr val="000000"/>
                </a:solidFill>
                <a:latin typeface="Calibri Light"/>
              </a:rPr>
              <a:t>sera ouverte et rendue dynamique grâce au NAS</a:t>
            </a:r>
            <a:r>
              <a:rPr lang="fr-FR" sz="1935" dirty="0" smtClean="0">
                <a:solidFill>
                  <a:srgbClr val="000000"/>
                </a:solidFill>
                <a:latin typeface="Calibri Light"/>
              </a:rPr>
              <a:t>.</a:t>
            </a:r>
            <a:endParaRPr lang="fr-FR" sz="1935" dirty="0">
              <a:solidFill>
                <a:srgbClr val="000000"/>
              </a:solidFill>
              <a:latin typeface="Calibri Light"/>
            </a:endParaRPr>
          </a:p>
        </p:txBody>
      </p:sp>
      <p:sp>
        <p:nvSpPr>
          <p:cNvPr id="4" name="ZoneTexte 3"/>
          <p:cNvSpPr txBox="1"/>
          <p:nvPr/>
        </p:nvSpPr>
        <p:spPr>
          <a:xfrm>
            <a:off x="574041" y="1637005"/>
            <a:ext cx="10953549" cy="673519"/>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dirty="0" smtClean="0">
                <a:solidFill>
                  <a:srgbClr val="000000"/>
                </a:solidFill>
                <a:latin typeface="Calibri Light"/>
              </a:rPr>
              <a:t>Fréquence </a:t>
            </a:r>
            <a:r>
              <a:rPr lang="fr-FR" b="1" dirty="0">
                <a:solidFill>
                  <a:srgbClr val="000000"/>
                </a:solidFill>
                <a:latin typeface="Calibri Light"/>
              </a:rPr>
              <a:t>Mutine</a:t>
            </a:r>
            <a:r>
              <a:rPr lang="fr-FR" dirty="0">
                <a:solidFill>
                  <a:srgbClr val="000000"/>
                </a:solidFill>
                <a:latin typeface="Calibri Light"/>
              </a:rPr>
              <a:t>, radio associative historique de Brest fondée en 1982 et installée dans le quartier de </a:t>
            </a:r>
            <a:r>
              <a:rPr lang="fr-FR" dirty="0" err="1">
                <a:solidFill>
                  <a:srgbClr val="000000"/>
                </a:solidFill>
                <a:latin typeface="Calibri Light"/>
              </a:rPr>
              <a:t>Kérangoff</a:t>
            </a:r>
            <a:r>
              <a:rPr lang="fr-FR" dirty="0">
                <a:solidFill>
                  <a:srgbClr val="000000"/>
                </a:solidFill>
                <a:latin typeface="Calibri Light"/>
              </a:rPr>
              <a:t>, quartier prioritaire de la Ville de Brest</a:t>
            </a:r>
            <a:r>
              <a:rPr lang="fr-FR" dirty="0" smtClean="0">
                <a:solidFill>
                  <a:srgbClr val="000000"/>
                </a:solidFill>
                <a:latin typeface="Calibri Light"/>
              </a:rPr>
              <a:t>.</a:t>
            </a:r>
            <a:endParaRPr lang="fr-FR" dirty="0">
              <a:solidFill>
                <a:srgbClr val="000000"/>
              </a:solidFill>
              <a:latin typeface="Calibri Light"/>
            </a:endParaRPr>
          </a:p>
        </p:txBody>
      </p:sp>
      <p:pic>
        <p:nvPicPr>
          <p:cNvPr id="6" name="Image 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206689" y="373400"/>
            <a:ext cx="1208872" cy="1174655"/>
          </a:xfrm>
          <a:prstGeom prst="rect">
            <a:avLst/>
          </a:prstGeom>
          <a:noFill/>
          <a:ln cap="flat">
            <a:noFill/>
          </a:ln>
        </p:spPr>
      </p:pic>
      <p:sp>
        <p:nvSpPr>
          <p:cNvPr id="5" name="Rectangle 4"/>
          <p:cNvSpPr/>
          <p:nvPr/>
        </p:nvSpPr>
        <p:spPr>
          <a:xfrm>
            <a:off x="1376412" y="2757329"/>
            <a:ext cx="4201424" cy="2308324"/>
          </a:xfrm>
          <a:prstGeom prst="rect">
            <a:avLst/>
          </a:prstGeom>
        </p:spPr>
        <p:txBody>
          <a:bodyPr wrap="square">
            <a:spAutoFit/>
          </a:bodyPr>
          <a:lstStyle/>
          <a:p>
            <a:pPr algn="just" defTabSz="1105875" hangingPunct="0">
              <a:defRPr sz="1800" b="0" i="0" u="none" strike="noStrike" kern="0" cap="none" spc="0" baseline="0">
                <a:solidFill>
                  <a:srgbClr val="000000"/>
                </a:solidFill>
                <a:uFillTx/>
              </a:defRPr>
            </a:pPr>
            <a:r>
              <a:rPr lang="fr-FR" dirty="0">
                <a:solidFill>
                  <a:srgbClr val="000000"/>
                </a:solidFill>
                <a:latin typeface="Calibri Light"/>
              </a:rPr>
              <a:t>Les 38 bénévoles qui animent sur Fréquence Mutine vont pouvoir à la fois héberger et accéder simplement à l'habillage de leurs émissions (génériques, pastilles, jingles), mais aussi avoir </a:t>
            </a:r>
            <a:r>
              <a:rPr lang="fr-FR" dirty="0" smtClean="0">
                <a:solidFill>
                  <a:srgbClr val="000000"/>
                </a:solidFill>
                <a:latin typeface="Calibri Light"/>
              </a:rPr>
              <a:t>accès aux </a:t>
            </a:r>
            <a:r>
              <a:rPr lang="fr-FR" dirty="0">
                <a:solidFill>
                  <a:srgbClr val="000000"/>
                </a:solidFill>
                <a:latin typeface="Calibri Light"/>
              </a:rPr>
              <a:t>milliers de titres musicaux hébergés </a:t>
            </a:r>
            <a:r>
              <a:rPr lang="fr-FR" dirty="0" smtClean="0">
                <a:solidFill>
                  <a:srgbClr val="000000"/>
                </a:solidFill>
                <a:latin typeface="Calibri Light"/>
              </a:rPr>
              <a:t>sur </a:t>
            </a:r>
            <a:r>
              <a:rPr lang="fr-FR" dirty="0">
                <a:solidFill>
                  <a:srgbClr val="000000"/>
                </a:solidFill>
                <a:latin typeface="Calibri Light"/>
              </a:rPr>
              <a:t>nos disques durs et qui sont l'âme de notre radio.</a:t>
            </a:r>
          </a:p>
        </p:txBody>
      </p:sp>
      <p:pic>
        <p:nvPicPr>
          <p:cNvPr id="9" name="Graphique 2" descr="Homme DJ avec un remplissage uni"/>
          <p:cNvPicPr/>
          <p:nvPr/>
        </p:nvPicPr>
        <p:blipFill>
          <a:blip r:embed="rId4">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5"/>
              </a:ext>
            </a:extLst>
          </a:blip>
          <a:stretch>
            <a:fillRect/>
          </a:stretch>
        </p:blipFill>
        <p:spPr>
          <a:xfrm>
            <a:off x="462012" y="2738055"/>
            <a:ext cx="914400" cy="914400"/>
          </a:xfrm>
          <a:prstGeom prst="rect">
            <a:avLst/>
          </a:prstGeom>
        </p:spPr>
      </p:pic>
      <p:sp>
        <p:nvSpPr>
          <p:cNvPr id="7" name="Rectangle 6"/>
          <p:cNvSpPr/>
          <p:nvPr/>
        </p:nvSpPr>
        <p:spPr>
          <a:xfrm>
            <a:off x="6945104" y="2713286"/>
            <a:ext cx="4369869" cy="1754326"/>
          </a:xfrm>
          <a:prstGeom prst="rect">
            <a:avLst/>
          </a:prstGeom>
        </p:spPr>
        <p:txBody>
          <a:bodyPr wrap="square">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rPr>
              <a:t>Cette </a:t>
            </a:r>
            <a:r>
              <a:rPr lang="fr-FR" dirty="0">
                <a:solidFill>
                  <a:srgbClr val="000000"/>
                </a:solidFill>
                <a:latin typeface="Calibri Light"/>
              </a:rPr>
              <a:t>base de données musicales complétée jusque là depuis des années par les différentes personnes en charge de la programmation au fil des du temps sera mutualisée entre l'ensemble des bénévoles et </a:t>
            </a:r>
            <a:r>
              <a:rPr lang="fr-FR" dirty="0" err="1">
                <a:solidFill>
                  <a:srgbClr val="000000"/>
                </a:solidFill>
                <a:latin typeface="Calibri Light"/>
              </a:rPr>
              <a:t>adhérent.e.s</a:t>
            </a:r>
            <a:r>
              <a:rPr lang="fr-FR" dirty="0">
                <a:solidFill>
                  <a:srgbClr val="000000"/>
                </a:solidFill>
                <a:latin typeface="Calibri Light"/>
              </a:rPr>
              <a:t> de l'association.</a:t>
            </a:r>
          </a:p>
        </p:txBody>
      </p:sp>
      <p:pic>
        <p:nvPicPr>
          <p:cNvPr id="10" name="Graphique 16" descr="Disque avec un remplissage uni"/>
          <p:cNvPicPr/>
          <p:nvPr/>
        </p:nvPicPr>
        <p:blipFill>
          <a:blip r:embed="rId6">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29"/>
              </a:ext>
            </a:extLst>
          </a:blip>
          <a:stretch>
            <a:fillRect/>
          </a:stretch>
        </p:blipFill>
        <p:spPr>
          <a:xfrm>
            <a:off x="6098966" y="2738055"/>
            <a:ext cx="846138" cy="813667"/>
          </a:xfrm>
          <a:prstGeom prst="rect">
            <a:avLst/>
          </a:prstGeom>
        </p:spPr>
      </p:pic>
      <p:pic>
        <p:nvPicPr>
          <p:cNvPr id="11" name="Graphique 37" descr="Internet des objets avec un remplissage uni"/>
          <p:cNvPicPr/>
          <p:nvPr/>
        </p:nvPicPr>
        <p:blipFill>
          <a:blip r:embed="rId30">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67"/>
              </a:ext>
            </a:extLst>
          </a:blip>
          <a:stretch>
            <a:fillRect/>
          </a:stretch>
        </p:blipFill>
        <p:spPr>
          <a:xfrm>
            <a:off x="6094634" y="4802862"/>
            <a:ext cx="850470" cy="827917"/>
          </a:xfrm>
          <a:prstGeom prst="rect">
            <a:avLst/>
          </a:prstGeom>
        </p:spPr>
      </p:pic>
      <p:sp>
        <p:nvSpPr>
          <p:cNvPr id="12" name="Rectangle 11"/>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3" name="Rectangle 12"/>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54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3"/>
            <a:ext cx="12192000" cy="6850012"/>
          </a:xfrm>
          <a:prstGeom prst="rect">
            <a:avLst/>
          </a:prstGeom>
        </p:spPr>
      </p:pic>
    </p:spTree>
    <p:extLst>
      <p:ext uri="{BB962C8B-B14F-4D97-AF65-F5344CB8AC3E}">
        <p14:creationId xmlns:p14="http://schemas.microsoft.com/office/powerpoint/2010/main" val="176272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838199" y="2778199"/>
            <a:ext cx="10515600" cy="1008668"/>
          </a:xfrm>
        </p:spPr>
        <p:txBody>
          <a:bodyPr>
            <a:normAutofit/>
          </a:bodyPr>
          <a:lstStyle/>
          <a:p>
            <a:pPr algn="ctr"/>
            <a:r>
              <a:rPr lang="fr-FR" sz="4000" b="1" dirty="0" smtClean="0">
                <a:solidFill>
                  <a:schemeClr val="tx1">
                    <a:lumMod val="85000"/>
                    <a:lumOff val="15000"/>
                  </a:schemeClr>
                </a:solidFill>
                <a:latin typeface="Bahnschrift Light SemiCondensed" panose="020B0502040204020203" pitchFamily="34" charset="0"/>
              </a:rPr>
              <a:t>Photo et Vidéo</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8892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13335" y="231415"/>
            <a:ext cx="9658801" cy="995702"/>
          </a:xfrm>
        </p:spPr>
        <p:txBody>
          <a:bodyPr/>
          <a:lstStyle/>
          <a:p>
            <a:pPr lvl="0"/>
            <a:r>
              <a:rPr lang="fr-FR" sz="3144" dirty="0"/>
              <a:t>Des films à la volée </a:t>
            </a:r>
            <a:br>
              <a:rPr lang="fr-FR" sz="3144" dirty="0"/>
            </a:br>
            <a:r>
              <a:rPr lang="fr-FR" sz="3144" dirty="0"/>
              <a:t>Association Feuilles en Herbes</a:t>
            </a:r>
          </a:p>
        </p:txBody>
      </p:sp>
      <p:sp>
        <p:nvSpPr>
          <p:cNvPr id="3" name="ZoneTexte 2"/>
          <p:cNvSpPr txBox="1"/>
          <p:nvPr/>
        </p:nvSpPr>
        <p:spPr>
          <a:xfrm>
            <a:off x="6328687" y="3253188"/>
            <a:ext cx="5510388" cy="2646175"/>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endParaRPr lang="fr-FR" b="1" dirty="0">
              <a:solidFill>
                <a:srgbClr val="000000"/>
              </a:solidFill>
              <a:latin typeface="Calibri Light"/>
              <a:ea typeface="Microsoft YaHei" pitchFamily="2"/>
              <a:cs typeface="Arial" pitchFamily="2"/>
            </a:endParaRPr>
          </a:p>
          <a:p>
            <a:pPr algn="just" defTabSz="1105875" hangingPunct="0">
              <a:buSzPct val="100000"/>
              <a:defRPr sz="1800" b="0" i="0" u="none" strike="noStrike" kern="0" cap="none" spc="0" baseline="0">
                <a:solidFill>
                  <a:srgbClr val="000000"/>
                </a:solidFill>
                <a:uFillTx/>
              </a:defRPr>
            </a:pPr>
            <a:r>
              <a:rPr lang="fr-FR" dirty="0" smtClean="0">
                <a:solidFill>
                  <a:srgbClr val="000000"/>
                </a:solidFill>
                <a:latin typeface="Calibri Light"/>
              </a:rPr>
              <a:t>Ateliers </a:t>
            </a:r>
            <a:r>
              <a:rPr lang="fr-FR" dirty="0">
                <a:solidFill>
                  <a:srgbClr val="000000"/>
                </a:solidFill>
                <a:latin typeface="Calibri Light"/>
              </a:rPr>
              <a:t>« Film d’animation » et « Court Métrage » </a:t>
            </a:r>
            <a:r>
              <a:rPr lang="fr-FR" dirty="0" smtClean="0">
                <a:solidFill>
                  <a:srgbClr val="000000"/>
                </a:solidFill>
                <a:latin typeface="Calibri Light"/>
              </a:rPr>
              <a:t>dans </a:t>
            </a:r>
            <a:r>
              <a:rPr lang="fr-FR" dirty="0">
                <a:solidFill>
                  <a:srgbClr val="000000"/>
                </a:solidFill>
                <a:latin typeface="Calibri Light"/>
              </a:rPr>
              <a:t>le cadre du DAPE (dispositif d’aide aux </a:t>
            </a:r>
            <a:r>
              <a:rPr lang="fr-FR" dirty="0" smtClean="0">
                <a:solidFill>
                  <a:srgbClr val="000000"/>
                </a:solidFill>
                <a:latin typeface="Calibri Light"/>
              </a:rPr>
              <a:t>projets </a:t>
            </a:r>
            <a:r>
              <a:rPr lang="fr-FR" dirty="0">
                <a:solidFill>
                  <a:srgbClr val="000000"/>
                </a:solidFill>
                <a:latin typeface="Calibri Light"/>
              </a:rPr>
              <a:t>d’école de la Ville de Brest</a:t>
            </a:r>
            <a:r>
              <a:rPr lang="fr-FR" dirty="0" smtClean="0">
                <a:solidFill>
                  <a:srgbClr val="000000"/>
                </a:solidFill>
                <a:latin typeface="Calibri Light"/>
              </a:rPr>
              <a:t>)</a:t>
            </a:r>
          </a:p>
          <a:p>
            <a:pPr algn="just" defTabSz="1105875" hangingPunct="0">
              <a:buSzPct val="100000"/>
              <a:defRPr sz="1800" b="0" i="0" u="none" strike="noStrike" kern="0" cap="none" spc="0" baseline="0">
                <a:solidFill>
                  <a:srgbClr val="000000"/>
                </a:solidFill>
                <a:uFillTx/>
              </a:defRPr>
            </a:pPr>
            <a:endParaRPr lang="fr-FR"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dirty="0" smtClean="0">
                <a:solidFill>
                  <a:srgbClr val="000000"/>
                </a:solidFill>
                <a:latin typeface="Calibri Light"/>
              </a:rPr>
              <a:t>Atelier </a:t>
            </a:r>
            <a:r>
              <a:rPr lang="fr-FR" dirty="0">
                <a:solidFill>
                  <a:srgbClr val="000000"/>
                </a:solidFill>
                <a:latin typeface="Calibri Light"/>
              </a:rPr>
              <a:t>« Court Métrage » et « CV vidéo » à </a:t>
            </a:r>
            <a:r>
              <a:rPr lang="fr-FR" dirty="0" smtClean="0">
                <a:solidFill>
                  <a:srgbClr val="000000"/>
                </a:solidFill>
                <a:latin typeface="Calibri Light"/>
              </a:rPr>
              <a:t>l'ENIB</a:t>
            </a:r>
          </a:p>
          <a:p>
            <a:pPr algn="just" defTabSz="1105875" hangingPunct="0">
              <a:buSzPct val="100000"/>
              <a:defRPr sz="1800" b="0" i="0" u="none" strike="noStrike" kern="0" cap="none" spc="0" baseline="0">
                <a:solidFill>
                  <a:srgbClr val="000000"/>
                </a:solidFill>
                <a:uFillTx/>
              </a:defRPr>
            </a:pPr>
            <a:endParaRPr lang="fr-FR"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dirty="0" smtClean="0">
                <a:solidFill>
                  <a:srgbClr val="000000"/>
                </a:solidFill>
                <a:latin typeface="Calibri Light"/>
              </a:rPr>
              <a:t>Participation </a:t>
            </a:r>
            <a:r>
              <a:rPr lang="fr-FR" dirty="0">
                <a:solidFill>
                  <a:srgbClr val="000000"/>
                </a:solidFill>
                <a:latin typeface="Calibri Light"/>
              </a:rPr>
              <a:t>à divers événements et atelier </a:t>
            </a:r>
            <a:r>
              <a:rPr lang="fr-FR" dirty="0" smtClean="0">
                <a:solidFill>
                  <a:srgbClr val="000000"/>
                </a:solidFill>
                <a:latin typeface="Calibri Light"/>
              </a:rPr>
              <a:t>«</a:t>
            </a:r>
            <a:r>
              <a:rPr lang="fr-FR" dirty="0">
                <a:solidFill>
                  <a:srgbClr val="000000"/>
                </a:solidFill>
                <a:latin typeface="Calibri Light"/>
              </a:rPr>
              <a:t> journal télévisé » avec les collèges et lycées de </a:t>
            </a:r>
            <a:r>
              <a:rPr lang="fr-FR" dirty="0" smtClean="0">
                <a:solidFill>
                  <a:srgbClr val="000000"/>
                </a:solidFill>
                <a:latin typeface="Calibri Light"/>
              </a:rPr>
              <a:t>Brest</a:t>
            </a:r>
            <a:endParaRPr lang="fr-FR" b="1" dirty="0">
              <a:solidFill>
                <a:srgbClr val="FF0000"/>
              </a:solidFill>
              <a:latin typeface="Calibri Light"/>
            </a:endParaRPr>
          </a:p>
        </p:txBody>
      </p:sp>
      <p:sp>
        <p:nvSpPr>
          <p:cNvPr id="4" name="ZoneTexte 3"/>
          <p:cNvSpPr txBox="1"/>
          <p:nvPr/>
        </p:nvSpPr>
        <p:spPr>
          <a:xfrm>
            <a:off x="5606096" y="1322928"/>
            <a:ext cx="5886468" cy="151894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b="1" dirty="0" smtClean="0">
                <a:solidFill>
                  <a:srgbClr val="000000"/>
                </a:solidFill>
                <a:latin typeface="Calibri Light"/>
              </a:rPr>
              <a:t>L'Association </a:t>
            </a:r>
            <a:r>
              <a:rPr lang="fr-FR" b="1" dirty="0">
                <a:solidFill>
                  <a:srgbClr val="000000"/>
                </a:solidFill>
                <a:latin typeface="Calibri Light"/>
              </a:rPr>
              <a:t>Feuilles en Herbe </a:t>
            </a:r>
            <a:r>
              <a:rPr lang="fr-FR" dirty="0">
                <a:solidFill>
                  <a:srgbClr val="000000"/>
                </a:solidFill>
                <a:latin typeface="Calibri Light"/>
              </a:rPr>
              <a:t>œuvre depuis 2005 dans divers domaines du secteur audiovisuel et se consacre aujourd'hui principalement à la mise en place d'ateliers d'éducation à l'image en priorité à destination des jeunes publics</a:t>
            </a:r>
            <a:r>
              <a:rPr lang="fr-FR" dirty="0" smtClean="0">
                <a:solidFill>
                  <a:srgbClr val="000000"/>
                </a:solidFill>
                <a:latin typeface="Calibri Light"/>
              </a:rPr>
              <a:t>.</a:t>
            </a:r>
            <a:endParaRPr lang="fr-FR" dirty="0">
              <a:solidFill>
                <a:srgbClr val="000000"/>
              </a:solidFill>
              <a:latin typeface="Calibri Light"/>
            </a:endParaRPr>
          </a:p>
        </p:txBody>
      </p:sp>
      <p:sp>
        <p:nvSpPr>
          <p:cNvPr id="7" name="ZoneTexte 6"/>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t="11473"/>
          <a:stretch/>
        </p:blipFill>
        <p:spPr>
          <a:xfrm>
            <a:off x="313335" y="1458532"/>
            <a:ext cx="5075207" cy="4492923"/>
          </a:xfrm>
          <a:prstGeom prst="rect">
            <a:avLst/>
          </a:prstGeom>
        </p:spPr>
      </p:pic>
      <p:pic>
        <p:nvPicPr>
          <p:cNvPr id="9" name="Graphique 1" descr="Clap avec un remplissage uni"/>
          <p:cNvPicPr/>
          <p:nvPr/>
        </p:nvPicPr>
        <p:blipFill>
          <a:blip r:embed="rId4">
            <a:duotone>
              <a:schemeClr val="accent5">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5"/>
              </a:ext>
            </a:extLst>
          </a:blip>
          <a:stretch>
            <a:fillRect/>
          </a:stretch>
        </p:blipFill>
        <p:spPr>
          <a:xfrm>
            <a:off x="5665112" y="3514907"/>
            <a:ext cx="569494" cy="635919"/>
          </a:xfrm>
          <a:prstGeom prst="rect">
            <a:avLst/>
          </a:prstGeom>
        </p:spPr>
      </p:pic>
      <p:sp>
        <p:nvSpPr>
          <p:cNvPr id="11" name="Rectangle 10"/>
          <p:cNvSpPr/>
          <p:nvPr/>
        </p:nvSpPr>
        <p:spPr>
          <a:xfrm>
            <a:off x="5606096" y="3064643"/>
            <a:ext cx="1919115" cy="369332"/>
          </a:xfrm>
          <a:prstGeom prst="rect">
            <a:avLst/>
          </a:prstGeom>
        </p:spPr>
        <p:txBody>
          <a:bodyPr wrap="none">
            <a:spAutoFit/>
          </a:bodyPr>
          <a:lstStyle/>
          <a:p>
            <a:pPr algn="just" defTabSz="1105875" hangingPunct="0">
              <a:defRPr sz="1800" b="0" i="0" u="none" strike="noStrike" kern="0" cap="none" spc="0" baseline="0">
                <a:solidFill>
                  <a:srgbClr val="000000"/>
                </a:solidFill>
                <a:uFillTx/>
              </a:defRPr>
            </a:pPr>
            <a:r>
              <a:rPr lang="fr-FR" b="1" dirty="0">
                <a:solidFill>
                  <a:srgbClr val="000000"/>
                </a:solidFill>
                <a:latin typeface="Calibri Light"/>
                <a:ea typeface="Microsoft YaHei" pitchFamily="2"/>
                <a:cs typeface="Arial" pitchFamily="2"/>
              </a:rPr>
              <a:t>Des films à la volée</a:t>
            </a:r>
          </a:p>
        </p:txBody>
      </p:sp>
      <p:pic>
        <p:nvPicPr>
          <p:cNvPr id="12" name="Graphique 5" descr="Caméra vidéo avec un remplissage uni"/>
          <p:cNvPicPr/>
          <p:nvPr/>
        </p:nvPicPr>
        <p:blipFill>
          <a:blip r:embed="rId6">
            <a:duotone>
              <a:schemeClr val="accent5">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5622449" y="4447006"/>
            <a:ext cx="689886" cy="705051"/>
          </a:xfrm>
          <a:prstGeom prst="rect">
            <a:avLst/>
          </a:prstGeom>
        </p:spPr>
      </p:pic>
      <p:pic>
        <p:nvPicPr>
          <p:cNvPr id="13" name="Graphique 6" descr="Micro de radio avec un remplissage uni"/>
          <p:cNvPicPr/>
          <p:nvPr/>
        </p:nvPicPr>
        <p:blipFill>
          <a:blip r:embed="rId14">
            <a:duotone>
              <a:schemeClr val="accent5">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5"/>
              </a:ext>
            </a:extLst>
          </a:blip>
          <a:stretch>
            <a:fillRect/>
          </a:stretch>
        </p:blipFill>
        <p:spPr>
          <a:xfrm>
            <a:off x="5638800" y="5279075"/>
            <a:ext cx="595806" cy="543107"/>
          </a:xfrm>
          <a:prstGeom prst="rect">
            <a:avLst/>
          </a:prstGeom>
        </p:spPr>
      </p:pic>
    </p:spTree>
    <p:extLst>
      <p:ext uri="{BB962C8B-B14F-4D97-AF65-F5344CB8AC3E}">
        <p14:creationId xmlns:p14="http://schemas.microsoft.com/office/powerpoint/2010/main" val="361340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95"/>
            <a:ext cx="12192000" cy="6874995"/>
          </a:xfrm>
          <a:prstGeom prst="rect">
            <a:avLst/>
          </a:prstGeom>
        </p:spPr>
      </p:pic>
    </p:spTree>
    <p:extLst>
      <p:ext uri="{BB962C8B-B14F-4D97-AF65-F5344CB8AC3E}">
        <p14:creationId xmlns:p14="http://schemas.microsoft.com/office/powerpoint/2010/main" val="793801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6" y="0"/>
            <a:ext cx="12215194" cy="6858000"/>
          </a:xfrm>
          <a:prstGeom prst="rect">
            <a:avLst/>
          </a:prstGeom>
        </p:spPr>
      </p:pic>
    </p:spTree>
    <p:extLst>
      <p:ext uri="{BB962C8B-B14F-4D97-AF65-F5344CB8AC3E}">
        <p14:creationId xmlns:p14="http://schemas.microsoft.com/office/powerpoint/2010/main" val="3256033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23" y="0"/>
            <a:ext cx="10478350" cy="6858000"/>
          </a:xfrm>
          <a:prstGeom prst="rect">
            <a:avLst/>
          </a:prstGeom>
        </p:spPr>
      </p:pic>
      <p:sp>
        <p:nvSpPr>
          <p:cNvPr id="3" name="Rectangle 2"/>
          <p:cNvSpPr/>
          <p:nvPr/>
        </p:nvSpPr>
        <p:spPr>
          <a:xfrm>
            <a:off x="6873402" y="5727032"/>
            <a:ext cx="4446871" cy="1015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5658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079646" y="122521"/>
            <a:ext cx="9305968" cy="1144276"/>
          </a:xfrm>
        </p:spPr>
        <p:txBody>
          <a:bodyPr anchor="ctr"/>
          <a:lstStyle/>
          <a:p>
            <a:pPr lvl="0"/>
            <a:r>
              <a:rPr lang="fr-FR" sz="3144" dirty="0"/>
              <a:t>Appel à projets Usages du Numérique 2024</a:t>
            </a:r>
          </a:p>
        </p:txBody>
      </p:sp>
      <p:sp>
        <p:nvSpPr>
          <p:cNvPr id="5" name="Pentagone 4"/>
          <p:cNvSpPr/>
          <p:nvPr/>
        </p:nvSpPr>
        <p:spPr>
          <a:xfrm>
            <a:off x="215" y="415889"/>
            <a:ext cx="1994368" cy="66045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1D6295"/>
          </a:solidFill>
          <a:ln w="15873" cap="flat">
            <a:solidFill>
              <a:srgbClr val="195F91"/>
            </a:solidFill>
            <a:prstDash val="solid"/>
            <a:miter/>
          </a:ln>
        </p:spPr>
        <p:txBody>
          <a:bodyPr vert="horz" wrap="square" lIns="110588" tIns="55294" rIns="110588" bIns="55294" anchor="ctr" anchorCtr="1" compatLnSpc="1">
            <a:noAutofit/>
          </a:bodyPr>
          <a:lstStyle/>
          <a:p>
            <a:pPr algn="ctr" defTabSz="552938">
              <a:defRPr sz="1800" b="0" i="0" u="none" strike="noStrike" kern="0" cap="none" spc="0" baseline="0">
                <a:solidFill>
                  <a:srgbClr val="000000"/>
                </a:solidFill>
                <a:uFillTx/>
              </a:defRPr>
            </a:pPr>
            <a:r>
              <a:rPr lang="fr-FR" sz="2903" dirty="0">
                <a:solidFill>
                  <a:srgbClr val="FFFFFF"/>
                </a:solidFill>
                <a:latin typeface="Britannic Bold" pitchFamily="34"/>
              </a:rPr>
              <a:t>Intro</a:t>
            </a:r>
          </a:p>
        </p:txBody>
      </p:sp>
      <p:graphicFrame>
        <p:nvGraphicFramePr>
          <p:cNvPr id="13" name="Graphique 12"/>
          <p:cNvGraphicFramePr>
            <a:graphicFrameLocks/>
          </p:cNvGraphicFramePr>
          <p:nvPr>
            <p:extLst>
              <p:ext uri="{D42A27DB-BD31-4B8C-83A1-F6EECF244321}">
                <p14:modId xmlns:p14="http://schemas.microsoft.com/office/powerpoint/2010/main" val="3255497506"/>
              </p:ext>
            </p:extLst>
          </p:nvPr>
        </p:nvGraphicFramePr>
        <p:xfrm>
          <a:off x="489666" y="2142478"/>
          <a:ext cx="4808135" cy="3732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p:cNvGraphicFramePr>
            <a:graphicFrameLocks/>
          </p:cNvGraphicFramePr>
          <p:nvPr>
            <p:extLst>
              <p:ext uri="{D42A27DB-BD31-4B8C-83A1-F6EECF244321}">
                <p14:modId xmlns:p14="http://schemas.microsoft.com/office/powerpoint/2010/main" val="3574548754"/>
              </p:ext>
            </p:extLst>
          </p:nvPr>
        </p:nvGraphicFramePr>
        <p:xfrm>
          <a:off x="5983616" y="2128768"/>
          <a:ext cx="5074305" cy="3641531"/>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sp>
        <p:nvSpPr>
          <p:cNvPr id="4" name="Rectangle 3"/>
          <p:cNvSpPr/>
          <p:nvPr/>
        </p:nvSpPr>
        <p:spPr>
          <a:xfrm>
            <a:off x="489666" y="1381472"/>
            <a:ext cx="5837092" cy="646331"/>
          </a:xfrm>
          <a:prstGeom prst="rect">
            <a:avLst/>
          </a:prstGeom>
        </p:spPr>
        <p:txBody>
          <a:bodyPr wrap="square">
            <a:spAutoFit/>
          </a:bodyPr>
          <a:lstStyle/>
          <a:p>
            <a:r>
              <a:rPr lang="fr-FR" dirty="0" smtClean="0">
                <a:latin typeface="+mj-lt"/>
              </a:rPr>
              <a:t>Total des subventions : 32812,5 </a:t>
            </a:r>
            <a:r>
              <a:rPr lang="fr-FR" dirty="0">
                <a:latin typeface="+mj-lt"/>
              </a:rPr>
              <a:t>€ </a:t>
            </a:r>
            <a:r>
              <a:rPr lang="fr-FR" dirty="0" smtClean="0">
                <a:latin typeface="+mj-lt"/>
              </a:rPr>
              <a:t>dont 9500 € du DSU et un projet soutenu par la Mission Handicap</a:t>
            </a:r>
            <a:endParaRPr lang="fr-FR" dirty="0">
              <a:latin typeface="+mj-lt"/>
            </a:endParaRPr>
          </a:p>
        </p:txBody>
      </p:sp>
      <p:sp>
        <p:nvSpPr>
          <p:cNvPr id="6" name="Rectangle 5"/>
          <p:cNvSpPr/>
          <p:nvPr/>
        </p:nvSpPr>
        <p:spPr>
          <a:xfrm>
            <a:off x="6326758" y="1402613"/>
            <a:ext cx="5155328" cy="369332"/>
          </a:xfrm>
          <a:prstGeom prst="rect">
            <a:avLst/>
          </a:prstGeom>
        </p:spPr>
        <p:txBody>
          <a:bodyPr wrap="square">
            <a:spAutoFit/>
          </a:bodyPr>
          <a:lstStyle/>
          <a:p>
            <a:r>
              <a:rPr lang="fr-FR" dirty="0">
                <a:latin typeface="+mj-lt"/>
              </a:rPr>
              <a:t>Total des demandes de matériel </a:t>
            </a:r>
            <a:r>
              <a:rPr lang="fr-FR" dirty="0" smtClean="0">
                <a:latin typeface="+mj-lt"/>
              </a:rPr>
              <a:t>: </a:t>
            </a:r>
            <a:r>
              <a:rPr lang="fr-FR" dirty="0">
                <a:latin typeface="+mj-lt"/>
              </a:rPr>
              <a:t>35 </a:t>
            </a:r>
            <a:r>
              <a:rPr lang="fr-FR" dirty="0" smtClean="0">
                <a:latin typeface="+mj-lt"/>
              </a:rPr>
              <a:t>541,69 </a:t>
            </a:r>
            <a:r>
              <a:rPr lang="fr-FR" dirty="0">
                <a:latin typeface="+mj-lt"/>
              </a:rPr>
              <a:t>€</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2750" y="5661811"/>
            <a:ext cx="1619250" cy="752475"/>
          </a:xfrm>
          <a:prstGeom prst="rect">
            <a:avLst/>
          </a:prstGeom>
        </p:spPr>
      </p:pic>
      <p:sp>
        <p:nvSpPr>
          <p:cNvPr id="12" name="Rectangle 11"/>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latin typeface="Bahnschrift Light Condensed" panose="020B0502040204020203" pitchFamily="34" charset="0"/>
              </a:rPr>
              <a:t>Appel à projets « Usages du numérique » - plénière</a:t>
            </a:r>
            <a:endParaRPr lang="fr-FR" sz="1400" dirty="0">
              <a:latin typeface="Bahnschrift Light Condensed" panose="020B0502040204020203" pitchFamily="34" charset="0"/>
            </a:endParaRPr>
          </a:p>
        </p:txBody>
      </p:sp>
      <p:sp>
        <p:nvSpPr>
          <p:cNvPr id="14" name="Rectangle 13"/>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396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81845" y="378945"/>
            <a:ext cx="5397076" cy="905473"/>
          </a:xfrm>
        </p:spPr>
        <p:txBody>
          <a:bodyPr anchor="ctr"/>
          <a:lstStyle/>
          <a:p>
            <a:pPr lvl="0"/>
            <a:r>
              <a:rPr lang="fr-FR" sz="3144" dirty="0"/>
              <a:t>Kino La </a:t>
            </a:r>
            <a:r>
              <a:rPr lang="fr-FR" sz="3144" dirty="0" smtClean="0"/>
              <a:t>Boussole</a:t>
            </a:r>
            <a:endParaRPr lang="fr-FR" sz="3144" dirty="0"/>
          </a:p>
        </p:txBody>
      </p:sp>
      <p:sp>
        <p:nvSpPr>
          <p:cNvPr id="3" name="ZoneTexte 2"/>
          <p:cNvSpPr txBox="1"/>
          <p:nvPr/>
        </p:nvSpPr>
        <p:spPr>
          <a:xfrm>
            <a:off x="1367007" y="3496748"/>
            <a:ext cx="10493183" cy="2665218"/>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14" u="sng" kern="0" dirty="0" smtClean="0">
                <a:solidFill>
                  <a:srgbClr val="000000"/>
                </a:solidFill>
                <a:latin typeface="Calibri Light"/>
              </a:rPr>
              <a:t>Les participants pourront découvrir ce qu’est une </a:t>
            </a:r>
            <a:r>
              <a:rPr lang="fr-FR" sz="1814" u="sng" kern="0" dirty="0">
                <a:solidFill>
                  <a:srgbClr val="000000"/>
                </a:solidFill>
                <a:latin typeface="Calibri Light"/>
              </a:rPr>
              <a:t>pratique cinématographique </a:t>
            </a:r>
            <a:r>
              <a:rPr lang="fr-FR" sz="1814" u="sng" kern="0" dirty="0" smtClean="0">
                <a:solidFill>
                  <a:srgbClr val="000000"/>
                </a:solidFill>
                <a:latin typeface="Calibri Light"/>
              </a:rPr>
              <a:t>:</a:t>
            </a:r>
          </a:p>
          <a:p>
            <a:pPr algn="just" defTabSz="1105875" hangingPunct="0">
              <a:defRPr sz="1800" b="0" i="0" u="none" strike="noStrike" kern="0" cap="none" spc="0" baseline="0">
                <a:solidFill>
                  <a:srgbClr val="000000"/>
                </a:solidFill>
                <a:uFillTx/>
              </a:defRPr>
            </a:pPr>
            <a:endParaRPr lang="fr-FR" sz="1814" kern="0"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sz="1814" kern="0" dirty="0">
                <a:solidFill>
                  <a:srgbClr val="000000"/>
                </a:solidFill>
                <a:latin typeface="Calibri Light"/>
              </a:rPr>
              <a:t>Comment on raconte une </a:t>
            </a:r>
            <a:r>
              <a:rPr lang="fr-FR" sz="1814" kern="0" dirty="0" smtClean="0">
                <a:solidFill>
                  <a:srgbClr val="000000"/>
                </a:solidFill>
                <a:latin typeface="Calibri Light"/>
              </a:rPr>
              <a:t>histoire, écriture collective</a:t>
            </a:r>
          </a:p>
          <a:p>
            <a:pPr algn="just" defTabSz="1105875" hangingPunct="0">
              <a:buSzPct val="100000"/>
              <a:defRPr sz="1800" b="0" i="0" u="none" strike="noStrike" kern="0" cap="none" spc="0" baseline="0">
                <a:solidFill>
                  <a:srgbClr val="000000"/>
                </a:solidFill>
                <a:uFillTx/>
              </a:defRPr>
            </a:pPr>
            <a:endParaRPr lang="fr-FR" sz="1814" kern="0"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sz="1814" kern="0" dirty="0">
                <a:solidFill>
                  <a:srgbClr val="000000"/>
                </a:solidFill>
                <a:latin typeface="Calibri Light"/>
              </a:rPr>
              <a:t>Des choix de cadrage à la prise de </a:t>
            </a:r>
            <a:r>
              <a:rPr lang="fr-FR" sz="1814" kern="0" dirty="0" smtClean="0">
                <a:solidFill>
                  <a:srgbClr val="000000"/>
                </a:solidFill>
                <a:latin typeface="Calibri Light"/>
              </a:rPr>
              <a:t>vue, prise </a:t>
            </a:r>
            <a:r>
              <a:rPr lang="fr-FR" sz="1814" kern="0" dirty="0">
                <a:solidFill>
                  <a:srgbClr val="000000"/>
                </a:solidFill>
                <a:latin typeface="Calibri Light"/>
              </a:rPr>
              <a:t>de son et </a:t>
            </a:r>
            <a:r>
              <a:rPr lang="fr-FR" sz="1814" kern="0" dirty="0" smtClean="0">
                <a:solidFill>
                  <a:srgbClr val="000000"/>
                </a:solidFill>
                <a:latin typeface="Calibri Light"/>
              </a:rPr>
              <a:t>montage</a:t>
            </a:r>
            <a:r>
              <a:rPr lang="fr-FR" sz="1814" kern="0" dirty="0">
                <a:solidFill>
                  <a:srgbClr val="000000"/>
                </a:solidFill>
                <a:latin typeface="Calibri Light"/>
              </a:rPr>
              <a:t>, ces ateliers permettent de s’approprier de manière concrète des </a:t>
            </a:r>
            <a:r>
              <a:rPr lang="fr-FR" sz="1814" kern="0" dirty="0" smtClean="0">
                <a:solidFill>
                  <a:srgbClr val="000000"/>
                </a:solidFill>
                <a:latin typeface="Calibri Light"/>
              </a:rPr>
              <a:t>outils, des pratiques et d’acquérir des compétences numériques</a:t>
            </a:r>
          </a:p>
          <a:p>
            <a:pPr algn="just" defTabSz="1105875" hangingPunct="0">
              <a:buSzPct val="100000"/>
              <a:defRPr sz="1800" b="0" i="0" u="none" strike="noStrike" kern="0" cap="none" spc="0" baseline="0">
                <a:solidFill>
                  <a:srgbClr val="000000"/>
                </a:solidFill>
                <a:uFillTx/>
              </a:defRPr>
            </a:pPr>
            <a:endParaRPr lang="fr-FR" sz="1814" kern="0" dirty="0">
              <a:solidFill>
                <a:srgbClr val="000000"/>
              </a:solidFill>
              <a:latin typeface="Calibri Light"/>
            </a:endParaRPr>
          </a:p>
          <a:p>
            <a:pPr algn="just" defTabSz="1105875" hangingPunct="0">
              <a:buSzPct val="100000"/>
              <a:defRPr sz="1800" b="0" i="0" u="none" strike="noStrike" kern="0" cap="none" spc="0" baseline="0">
                <a:solidFill>
                  <a:srgbClr val="000000"/>
                </a:solidFill>
                <a:uFillTx/>
              </a:defRPr>
            </a:pPr>
            <a:r>
              <a:rPr lang="fr-FR" sz="1814" kern="0" dirty="0">
                <a:solidFill>
                  <a:srgbClr val="000000"/>
                </a:solidFill>
                <a:latin typeface="Calibri Light"/>
              </a:rPr>
              <a:t>Ces moments de création permettent de travailler la confiance en soi, la curiosité, la structuration des idées, l'imagination</a:t>
            </a:r>
            <a:r>
              <a:rPr lang="fr-FR" sz="1814" kern="0" dirty="0" smtClean="0">
                <a:solidFill>
                  <a:srgbClr val="000000"/>
                </a:solidFill>
                <a:latin typeface="Calibri Light"/>
              </a:rPr>
              <a:t>...</a:t>
            </a:r>
            <a:endParaRPr lang="fr-FR" sz="1814" kern="0" dirty="0">
              <a:solidFill>
                <a:srgbClr val="000000"/>
              </a:solidFill>
              <a:latin typeface="Calibri Light"/>
            </a:endParaRPr>
          </a:p>
        </p:txBody>
      </p:sp>
      <p:sp>
        <p:nvSpPr>
          <p:cNvPr id="4" name="ZoneTexte 3"/>
          <p:cNvSpPr txBox="1"/>
          <p:nvPr/>
        </p:nvSpPr>
        <p:spPr>
          <a:xfrm>
            <a:off x="581845" y="1482134"/>
            <a:ext cx="10493183" cy="1813446"/>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814" b="1" kern="0" dirty="0" smtClean="0">
                <a:solidFill>
                  <a:srgbClr val="000000"/>
                </a:solidFill>
                <a:latin typeface="Calibri Light"/>
              </a:rPr>
              <a:t>Le </a:t>
            </a:r>
            <a:r>
              <a:rPr lang="fr-FR" sz="1814" b="1" kern="0" dirty="0">
                <a:solidFill>
                  <a:srgbClr val="000000"/>
                </a:solidFill>
                <a:latin typeface="Calibri Light"/>
              </a:rPr>
              <a:t>GEM </a:t>
            </a:r>
            <a:r>
              <a:rPr lang="fr-FR" sz="1814" b="1" kern="0" dirty="0" smtClean="0">
                <a:solidFill>
                  <a:srgbClr val="000000"/>
                </a:solidFill>
                <a:latin typeface="Calibri Light"/>
              </a:rPr>
              <a:t>La Boussole </a:t>
            </a:r>
            <a:r>
              <a:rPr lang="fr-FR" sz="1814" kern="0" dirty="0" smtClean="0">
                <a:solidFill>
                  <a:srgbClr val="000000"/>
                </a:solidFill>
                <a:latin typeface="Calibri Light"/>
              </a:rPr>
              <a:t>est </a:t>
            </a:r>
            <a:r>
              <a:rPr lang="fr-FR" sz="1814" kern="0" dirty="0">
                <a:solidFill>
                  <a:srgbClr val="000000"/>
                </a:solidFill>
                <a:latin typeface="Calibri Light"/>
              </a:rPr>
              <a:t>un lieu de rencontres et de convivialité où des bénévoles soutenus par des professionnels proposent : un accueil adapté à des adultes fragilisés par la maladie psychique, une écoute attentive et appropriée.</a:t>
            </a:r>
          </a:p>
          <a:p>
            <a:pPr algn="just" defTabSz="1105875" hangingPunct="0">
              <a:defRPr sz="1800" b="0" i="0" u="none" strike="noStrike" kern="0" cap="none" spc="0" baseline="0">
                <a:solidFill>
                  <a:srgbClr val="000000"/>
                </a:solidFill>
                <a:uFillTx/>
              </a:defRPr>
            </a:pPr>
            <a:endParaRPr lang="fr-FR" sz="1814" b="1" dirty="0" smtClean="0">
              <a:solidFill>
                <a:srgbClr val="000000"/>
              </a:solidFill>
              <a:latin typeface="Calibri Light"/>
              <a:ea typeface="Microsoft YaHei" pitchFamily="2"/>
              <a:cs typeface="Arial" pitchFamily="2"/>
            </a:endParaRPr>
          </a:p>
          <a:p>
            <a:pPr algn="just" defTabSz="1105875" hangingPunct="0">
              <a:defRPr sz="1800" b="0" i="0" u="none" strike="noStrike" kern="0" cap="none" spc="0" baseline="0">
                <a:solidFill>
                  <a:srgbClr val="000000"/>
                </a:solidFill>
                <a:uFillTx/>
              </a:defRPr>
            </a:pPr>
            <a:r>
              <a:rPr lang="fr-FR" sz="1814" b="1" dirty="0" smtClean="0">
                <a:solidFill>
                  <a:srgbClr val="000000"/>
                </a:solidFill>
                <a:latin typeface="Calibri Light"/>
                <a:ea typeface="Microsoft YaHei" pitchFamily="2"/>
                <a:cs typeface="Arial" pitchFamily="2"/>
              </a:rPr>
              <a:t>L’association Canal Ti Zef </a:t>
            </a:r>
            <a:r>
              <a:rPr lang="fr-FR" sz="1814" dirty="0" smtClean="0">
                <a:solidFill>
                  <a:srgbClr val="000000"/>
                </a:solidFill>
                <a:latin typeface="Calibri Light"/>
                <a:ea typeface="Microsoft YaHei" pitchFamily="2"/>
                <a:cs typeface="Arial" pitchFamily="2"/>
              </a:rPr>
              <a:t>sera partenaire de ce projet et accompagnera les adhérents du GEM dans la réalisation de ce projet de </a:t>
            </a:r>
            <a:r>
              <a:rPr lang="fr-FR" b="1" dirty="0">
                <a:solidFill>
                  <a:srgbClr val="000000"/>
                </a:solidFill>
                <a:latin typeface="+mj-lt"/>
              </a:rPr>
              <a:t>r</a:t>
            </a:r>
            <a:r>
              <a:rPr lang="fr-FR" b="1" dirty="0" smtClean="0">
                <a:latin typeface="+mj-lt"/>
              </a:rPr>
              <a:t>éalisation </a:t>
            </a:r>
            <a:r>
              <a:rPr lang="fr-FR" b="1" dirty="0">
                <a:latin typeface="+mj-lt"/>
              </a:rPr>
              <a:t>d'une fiction vidéo sur un sujet choisi collectivement.</a:t>
            </a:r>
            <a:endParaRPr lang="fr-FR" sz="1814" b="1" dirty="0">
              <a:solidFill>
                <a:srgbClr val="000000"/>
              </a:solidFill>
              <a:latin typeface="+mj-lt"/>
              <a:ea typeface="Microsoft YaHei" pitchFamily="2"/>
              <a:cs typeface="Arial" pitchFamily="2"/>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439788" y="255569"/>
            <a:ext cx="1141269" cy="911732"/>
          </a:xfrm>
          <a:prstGeom prst="rect">
            <a:avLst/>
          </a:prstGeom>
          <a:noFill/>
          <a:ln cap="flat">
            <a:noFill/>
          </a:ln>
        </p:spPr>
      </p:pic>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9234444" y="255568"/>
            <a:ext cx="956332" cy="1033677"/>
          </a:xfrm>
          <a:prstGeom prst="rect">
            <a:avLst/>
          </a:prstGeom>
          <a:noFill/>
          <a:ln cap="flat">
            <a:noFill/>
          </a:ln>
        </p:spPr>
      </p:pic>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 descr="Livre ouvert contour"/>
          <p:cNvPicPr/>
          <p:nvPr/>
        </p:nvPicPr>
        <p:blipFill>
          <a:blip r:embed="rId5">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1"/>
              </a:ext>
            </a:extLst>
          </a:blip>
          <a:stretch>
            <a:fillRect/>
          </a:stretch>
        </p:blipFill>
        <p:spPr>
          <a:xfrm>
            <a:off x="581845" y="4026179"/>
            <a:ext cx="622735" cy="647299"/>
          </a:xfrm>
          <a:prstGeom prst="rect">
            <a:avLst/>
          </a:prstGeom>
        </p:spPr>
      </p:pic>
      <p:pic>
        <p:nvPicPr>
          <p:cNvPr id="12" name="Graphique 2" descr="Crayon avec un remplissage uni"/>
          <p:cNvPicPr/>
          <p:nvPr/>
        </p:nvPicPr>
        <p:blipFill>
          <a:blip r:embed="rId12">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1204580" y="3947491"/>
            <a:ext cx="259883" cy="323650"/>
          </a:xfrm>
          <a:prstGeom prst="rect">
            <a:avLst/>
          </a:prstGeom>
        </p:spPr>
      </p:pic>
      <p:pic>
        <p:nvPicPr>
          <p:cNvPr id="13" name="Graphique 5" descr="Caméra vidéo avec un remplissage uni"/>
          <p:cNvPicPr/>
          <p:nvPr/>
        </p:nvPicPr>
        <p:blipFill>
          <a:blip r:embed="rId14">
            <a:duotone>
              <a:schemeClr val="accent6">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5"/>
              </a:ext>
            </a:extLst>
          </a:blip>
          <a:stretch>
            <a:fillRect/>
          </a:stretch>
        </p:blipFill>
        <p:spPr>
          <a:xfrm>
            <a:off x="581845" y="4673478"/>
            <a:ext cx="642286" cy="623382"/>
          </a:xfrm>
          <a:prstGeom prst="rect">
            <a:avLst/>
          </a:prstGeom>
        </p:spPr>
      </p:pic>
      <p:pic>
        <p:nvPicPr>
          <p:cNvPr id="14" name="Graphique 14" descr="Commentaire, J’aime avec un remplissage uni"/>
          <p:cNvPicPr/>
          <p:nvPr/>
        </p:nvPicPr>
        <p:blipFill>
          <a:blip r:embed="rId16">
            <a:duotone>
              <a:schemeClr val="accent4">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25"/>
              </a:ext>
            </a:extLst>
          </a:blip>
          <a:stretch>
            <a:fillRect/>
          </a:stretch>
        </p:blipFill>
        <p:spPr>
          <a:xfrm>
            <a:off x="581845" y="5463559"/>
            <a:ext cx="703949" cy="698407"/>
          </a:xfrm>
          <a:prstGeom prst="rect">
            <a:avLst/>
          </a:prstGeom>
        </p:spPr>
      </p:pic>
    </p:spTree>
    <p:extLst>
      <p:ext uri="{BB962C8B-B14F-4D97-AF65-F5344CB8AC3E}">
        <p14:creationId xmlns:p14="http://schemas.microsoft.com/office/powerpoint/2010/main" val="67592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22" y="75414"/>
            <a:ext cx="9734425" cy="605112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60" y="6126543"/>
            <a:ext cx="6314862" cy="703280"/>
          </a:xfrm>
          <a:prstGeom prst="rect">
            <a:avLst/>
          </a:prstGeom>
        </p:spPr>
      </p:pic>
    </p:spTree>
    <p:extLst>
      <p:ext uri="{BB962C8B-B14F-4D97-AF65-F5344CB8AC3E}">
        <p14:creationId xmlns:p14="http://schemas.microsoft.com/office/powerpoint/2010/main" val="3761191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29770" y="325800"/>
            <a:ext cx="7240215" cy="1066146"/>
          </a:xfrm>
        </p:spPr>
        <p:txBody>
          <a:bodyPr anchor="ctr"/>
          <a:lstStyle/>
          <a:p>
            <a:pPr lvl="0"/>
            <a:r>
              <a:rPr lang="fr-FR" sz="3200" dirty="0"/>
              <a:t>Crèche associative Bout de </a:t>
            </a:r>
            <a:r>
              <a:rPr lang="fr-FR" sz="3200" dirty="0" smtClean="0"/>
              <a:t>Chou : faire identité</a:t>
            </a:r>
            <a:endParaRPr lang="fr-FR" sz="3144" dirty="0"/>
          </a:p>
        </p:txBody>
      </p:sp>
      <p:sp>
        <p:nvSpPr>
          <p:cNvPr id="4" name="ZoneTexte 3"/>
          <p:cNvSpPr txBox="1"/>
          <p:nvPr/>
        </p:nvSpPr>
        <p:spPr>
          <a:xfrm>
            <a:off x="5107372" y="2065322"/>
            <a:ext cx="6991584" cy="4337022"/>
          </a:xfrm>
          <a:prstGeom prst="rect">
            <a:avLst/>
          </a:prstGeom>
          <a:noFill/>
          <a:ln cap="flat">
            <a:noFill/>
          </a:ln>
        </p:spPr>
        <p:txBody>
          <a:bodyPr vert="horz" wrap="square" lIns="108851" tIns="54420" rIns="108851" bIns="54420" anchor="t" anchorCtr="0" compatLnSpc="0">
            <a:spAutoFit/>
          </a:bodyPr>
          <a:lstStyle/>
          <a:p>
            <a:pPr algn="just">
              <a:buNone/>
            </a:pPr>
            <a:r>
              <a:rPr lang="fr-FR" b="1" dirty="0" smtClean="0">
                <a:latin typeface="+mj-lt"/>
              </a:rPr>
              <a:t>Objectifs :</a:t>
            </a:r>
          </a:p>
          <a:p>
            <a:pPr marL="285750" indent="-285750" algn="just">
              <a:buFont typeface="Arial" panose="020B0604020202020204" pitchFamily="34" charset="0"/>
              <a:buChar char="•"/>
            </a:pPr>
            <a:r>
              <a:rPr lang="fr-FR" dirty="0" smtClean="0">
                <a:latin typeface="+mj-lt"/>
              </a:rPr>
              <a:t>Servir de </a:t>
            </a:r>
            <a:r>
              <a:rPr lang="fr-FR" dirty="0">
                <a:latin typeface="+mj-lt"/>
              </a:rPr>
              <a:t>support au développement du langage dans les relations enfant/ professionnels via la lecture ou la projection de </a:t>
            </a:r>
            <a:r>
              <a:rPr lang="fr-FR" dirty="0" smtClean="0">
                <a:latin typeface="+mj-lt"/>
              </a:rPr>
              <a:t>photographies.</a:t>
            </a:r>
          </a:p>
          <a:p>
            <a:pPr marL="285750" indent="-285750" algn="just">
              <a:buFont typeface="Arial" panose="020B0604020202020204" pitchFamily="34" charset="0"/>
              <a:buChar char="•"/>
            </a:pPr>
            <a:r>
              <a:rPr lang="fr-FR" dirty="0" smtClean="0">
                <a:latin typeface="+mj-lt"/>
              </a:rPr>
              <a:t>Densifier </a:t>
            </a:r>
            <a:r>
              <a:rPr lang="fr-FR" dirty="0">
                <a:latin typeface="+mj-lt"/>
              </a:rPr>
              <a:t>le lien aux familles en faisant exister et donner une place à chaque </a:t>
            </a:r>
            <a:r>
              <a:rPr lang="fr-FR" dirty="0" smtClean="0">
                <a:latin typeface="+mj-lt"/>
              </a:rPr>
              <a:t>enfant.</a:t>
            </a:r>
          </a:p>
          <a:p>
            <a:pPr marL="285750" indent="-285750" algn="just">
              <a:buFont typeface="Arial" panose="020B0604020202020204" pitchFamily="34" charset="0"/>
              <a:buChar char="•"/>
            </a:pPr>
            <a:r>
              <a:rPr lang="fr-FR" dirty="0" smtClean="0">
                <a:latin typeface="+mj-lt"/>
              </a:rPr>
              <a:t>Créer </a:t>
            </a:r>
            <a:r>
              <a:rPr lang="fr-FR" dirty="0">
                <a:latin typeface="+mj-lt"/>
              </a:rPr>
              <a:t>des décors temporaires dans la crèche  </a:t>
            </a:r>
            <a:r>
              <a:rPr lang="fr-FR" dirty="0" smtClean="0">
                <a:latin typeface="+mj-lt"/>
              </a:rPr>
              <a:t>(portraits </a:t>
            </a:r>
            <a:r>
              <a:rPr lang="fr-FR" dirty="0">
                <a:latin typeface="+mj-lt"/>
              </a:rPr>
              <a:t>d’enfants, de moments de </a:t>
            </a:r>
            <a:r>
              <a:rPr lang="fr-FR" dirty="0" smtClean="0">
                <a:latin typeface="+mj-lt"/>
              </a:rPr>
              <a:t>vie…).</a:t>
            </a:r>
            <a:endParaRPr lang="fr-FR" dirty="0">
              <a:latin typeface="+mj-lt"/>
            </a:endParaRPr>
          </a:p>
          <a:p>
            <a:pPr marL="285750" indent="-285750" algn="just">
              <a:buFont typeface="Arial" panose="020B0604020202020204" pitchFamily="34" charset="0"/>
              <a:buChar char="•"/>
            </a:pPr>
            <a:r>
              <a:rPr lang="fr-FR" dirty="0">
                <a:latin typeface="+mj-lt"/>
              </a:rPr>
              <a:t>Conforter un espace d’échange, de mise en lien, d’apprentissage du vivre ensemble, de mixité sociale.</a:t>
            </a:r>
          </a:p>
          <a:p>
            <a:pPr marL="285750" indent="-285750" algn="just">
              <a:buFont typeface="Arial" panose="020B0604020202020204" pitchFamily="34" charset="0"/>
              <a:buChar char="•"/>
            </a:pPr>
            <a:r>
              <a:rPr lang="fr-FR" dirty="0">
                <a:latin typeface="+mj-lt"/>
              </a:rPr>
              <a:t>Lutter contre l’exclusion et l’isolement.</a:t>
            </a:r>
          </a:p>
          <a:p>
            <a:pPr marL="285750" indent="-285750" algn="just">
              <a:buFont typeface="Arial" panose="020B0604020202020204" pitchFamily="34" charset="0"/>
              <a:buChar char="•"/>
            </a:pPr>
            <a:r>
              <a:rPr lang="fr-FR" dirty="0">
                <a:latin typeface="+mj-lt"/>
              </a:rPr>
              <a:t>Favoriser le bon usage des outils numériques auprès des familles de jeunes enfants.</a:t>
            </a:r>
          </a:p>
          <a:p>
            <a:pPr marL="285750" indent="-285750" algn="just">
              <a:buFont typeface="Arial" panose="020B0604020202020204" pitchFamily="34" charset="0"/>
              <a:buChar char="•"/>
            </a:pPr>
            <a:r>
              <a:rPr lang="fr-FR" dirty="0">
                <a:latin typeface="+mj-lt"/>
              </a:rPr>
              <a:t>Grace à des outils adaptés, permettre la régularité de l’édition en version numérique et en version papier de la « Gazette », la rendre plus ludique avec des thèmes variés</a:t>
            </a:r>
            <a:r>
              <a:rPr lang="fr-FR" dirty="0" smtClean="0">
                <a:latin typeface="+mj-lt"/>
              </a:rPr>
              <a:t>.</a:t>
            </a:r>
            <a:endParaRPr lang="fr-FR" dirty="0">
              <a:latin typeface="+mj-lt"/>
            </a:endParaRPr>
          </a:p>
        </p:txBody>
      </p:sp>
      <p:sp>
        <p:nvSpPr>
          <p:cNvPr id="11" name="ZoneTexte 10"/>
          <p:cNvSpPr txBox="1"/>
          <p:nvPr/>
        </p:nvSpPr>
        <p:spPr>
          <a:xfrm>
            <a:off x="130229" y="6414286"/>
            <a:ext cx="6814875" cy="352854"/>
          </a:xfrm>
          <a:prstGeom prst="rect">
            <a:avLst/>
          </a:prstGeom>
          <a:noFill/>
        </p:spPr>
        <p:txBody>
          <a:bodyPr wrap="square" rtlCol="0">
            <a:spAutoFit/>
          </a:bodyPr>
          <a:lstStyle/>
          <a:p>
            <a:pPr defTabSz="1105875"/>
            <a:r>
              <a:rPr lang="fr-FR" sz="1693" dirty="0">
                <a:solidFill>
                  <a:prstClr val="white"/>
                </a:solidFill>
                <a:latin typeface="Bahnschrift Light Condensed" panose="020B0502040204020203" pitchFamily="34" charset="0"/>
              </a:rPr>
              <a:t>Appel à projets Usages du numérique 2024 – Ville de Brest</a:t>
            </a:r>
          </a:p>
        </p:txBody>
      </p:sp>
      <p:pic>
        <p:nvPicPr>
          <p:cNvPr id="12" name="Image 11"/>
          <p:cNvPicPr/>
          <p:nvPr/>
        </p:nvPicPr>
        <p:blipFill>
          <a:blip r:embed="rId3">
            <a:lum/>
            <a:alphaModFix/>
          </a:blip>
          <a:srcRect/>
          <a:stretch>
            <a:fillRect/>
          </a:stretch>
        </p:blipFill>
        <p:spPr>
          <a:xfrm>
            <a:off x="265911" y="2267222"/>
            <a:ext cx="4604518" cy="3271788"/>
          </a:xfrm>
          <a:prstGeom prst="rect">
            <a:avLst/>
          </a:prstGeom>
          <a:ln>
            <a:noFill/>
            <a:prstDash/>
          </a:ln>
        </p:spPr>
      </p:pic>
      <p:sp>
        <p:nvSpPr>
          <p:cNvPr id="5" name="Rectangle 4"/>
          <p:cNvSpPr/>
          <p:nvPr/>
        </p:nvSpPr>
        <p:spPr>
          <a:xfrm>
            <a:off x="329770" y="1543968"/>
            <a:ext cx="9844133" cy="369332"/>
          </a:xfrm>
          <a:prstGeom prst="rect">
            <a:avLst/>
          </a:prstGeom>
        </p:spPr>
        <p:txBody>
          <a:bodyPr wrap="square">
            <a:spAutoFit/>
          </a:bodyPr>
          <a:lstStyle/>
          <a:p>
            <a:pPr>
              <a:buNone/>
            </a:pPr>
            <a:r>
              <a:rPr lang="fr-FR" dirty="0">
                <a:latin typeface="+mj-lt"/>
              </a:rPr>
              <a:t>Soutenir la mise en place de la </a:t>
            </a:r>
            <a:r>
              <a:rPr lang="fr-FR" b="1" dirty="0">
                <a:latin typeface="+mj-lt"/>
              </a:rPr>
              <a:t>« </a:t>
            </a:r>
            <a:r>
              <a:rPr lang="fr-FR" b="1" i="1" dirty="0">
                <a:latin typeface="+mj-lt"/>
              </a:rPr>
              <a:t>Gazette des Bout de Chou</a:t>
            </a:r>
            <a:r>
              <a:rPr lang="fr-FR" b="1" dirty="0">
                <a:latin typeface="+mj-lt"/>
              </a:rPr>
              <a:t> », </a:t>
            </a:r>
            <a:r>
              <a:rPr lang="fr-FR" dirty="0">
                <a:latin typeface="+mj-lt"/>
              </a:rPr>
              <a:t>qui serait éditée une fois par </a:t>
            </a:r>
            <a:r>
              <a:rPr lang="fr-FR" dirty="0" smtClean="0">
                <a:latin typeface="+mj-lt"/>
              </a:rPr>
              <a:t>trimestre.</a:t>
            </a:r>
            <a:endParaRPr lang="fr-FR" dirty="0">
              <a:latin typeface="+mj-lt"/>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715" y="319272"/>
            <a:ext cx="760521" cy="87091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1094" y="124723"/>
            <a:ext cx="2887979" cy="1065468"/>
          </a:xfrm>
          <a:prstGeom prst="rect">
            <a:avLst/>
          </a:prstGeom>
        </p:spPr>
      </p:pic>
    </p:spTree>
    <p:extLst>
      <p:ext uri="{BB962C8B-B14F-4D97-AF65-F5344CB8AC3E}">
        <p14:creationId xmlns:p14="http://schemas.microsoft.com/office/powerpoint/2010/main" val="483988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29770" y="325800"/>
            <a:ext cx="7240215" cy="1066146"/>
          </a:xfrm>
        </p:spPr>
        <p:txBody>
          <a:bodyPr anchor="ctr"/>
          <a:lstStyle/>
          <a:p>
            <a:pPr lvl="0"/>
            <a:r>
              <a:rPr lang="fr-FR" sz="3144" dirty="0" smtClean="0"/>
              <a:t>Projet </a:t>
            </a:r>
            <a:r>
              <a:rPr lang="fr-FR" sz="3144" dirty="0"/>
              <a:t>Section Photo et </a:t>
            </a:r>
            <a:r>
              <a:rPr lang="fr-FR" sz="3144" dirty="0" err="1"/>
              <a:t>Cinépatro</a:t>
            </a:r>
            <a:r>
              <a:rPr lang="fr-FR" sz="3144" dirty="0"/>
              <a:t/>
            </a:r>
            <a:br>
              <a:rPr lang="fr-FR" sz="3144" dirty="0"/>
            </a:br>
            <a:r>
              <a:rPr lang="fr-FR" sz="3144" dirty="0"/>
              <a:t>PLM </a:t>
            </a:r>
            <a:r>
              <a:rPr lang="fr-FR" sz="3144" dirty="0" err="1"/>
              <a:t>Sanquer</a:t>
            </a:r>
            <a:endParaRPr lang="fr-FR" sz="3144" dirty="0"/>
          </a:p>
        </p:txBody>
      </p:sp>
      <p:sp>
        <p:nvSpPr>
          <p:cNvPr id="3" name="ZoneTexte 2"/>
          <p:cNvSpPr txBox="1"/>
          <p:nvPr/>
        </p:nvSpPr>
        <p:spPr>
          <a:xfrm>
            <a:off x="6213142" y="1577157"/>
            <a:ext cx="4937563" cy="4380559"/>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endParaRPr lang="fr-FR" sz="1451"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r>
              <a:rPr lang="fr-FR" b="1" dirty="0" smtClean="0">
                <a:solidFill>
                  <a:srgbClr val="000000"/>
                </a:solidFill>
                <a:latin typeface="Calibri Light" panose="020F0302020204030204"/>
                <a:ea typeface="Microsoft YaHei" pitchFamily="2"/>
                <a:cs typeface="Arial" pitchFamily="2"/>
              </a:rPr>
              <a:t>	Ateliers </a:t>
            </a:r>
            <a:r>
              <a:rPr lang="fr-FR" b="1" dirty="0">
                <a:solidFill>
                  <a:srgbClr val="000000"/>
                </a:solidFill>
                <a:latin typeface="Calibri Light" panose="020F0302020204030204"/>
                <a:ea typeface="Microsoft YaHei" pitchFamily="2"/>
                <a:cs typeface="Arial" pitchFamily="2"/>
              </a:rPr>
              <a:t>photo : </a:t>
            </a:r>
            <a:r>
              <a:rPr lang="fr-FR" kern="0" dirty="0">
                <a:solidFill>
                  <a:srgbClr val="000000"/>
                </a:solidFill>
                <a:latin typeface="Calibri Light" panose="020F0302020204030204"/>
              </a:rPr>
              <a:t>f</a:t>
            </a:r>
            <a:r>
              <a:rPr lang="fr-FR" dirty="0">
                <a:solidFill>
                  <a:srgbClr val="000000"/>
                </a:solidFill>
                <a:latin typeface="Calibri Light" panose="020F0302020204030204"/>
              </a:rPr>
              <a:t>amiliariser les </a:t>
            </a:r>
            <a:r>
              <a:rPr lang="fr-FR" dirty="0" smtClean="0">
                <a:solidFill>
                  <a:srgbClr val="000000"/>
                </a:solidFill>
                <a:latin typeface="Calibri Light" panose="020F0302020204030204"/>
              </a:rPr>
              <a:t>	préadolescents </a:t>
            </a:r>
            <a:r>
              <a:rPr lang="fr-FR" dirty="0">
                <a:solidFill>
                  <a:srgbClr val="000000"/>
                </a:solidFill>
                <a:latin typeface="Calibri Light" panose="020F0302020204030204"/>
              </a:rPr>
              <a:t>avec la photographie numérique, la composition, </a:t>
            </a:r>
            <a:r>
              <a:rPr lang="fr-FR" kern="0" dirty="0">
                <a:solidFill>
                  <a:srgbClr val="000000"/>
                </a:solidFill>
                <a:latin typeface="Calibri Light" panose="020F0302020204030204"/>
              </a:rPr>
              <a:t>r</a:t>
            </a:r>
            <a:r>
              <a:rPr lang="fr-FR" dirty="0">
                <a:solidFill>
                  <a:srgbClr val="000000"/>
                </a:solidFill>
                <a:latin typeface="Calibri Light" panose="020F0302020204030204"/>
              </a:rPr>
              <a:t>enforcer les compétences numériques, la </a:t>
            </a:r>
            <a:r>
              <a:rPr lang="fr-FR" dirty="0" smtClean="0">
                <a:solidFill>
                  <a:srgbClr val="000000"/>
                </a:solidFill>
                <a:latin typeface="Calibri Light" panose="020F0302020204030204"/>
              </a:rPr>
              <a:t>culture</a:t>
            </a:r>
          </a:p>
          <a:p>
            <a:pPr algn="just" defTabSz="1105875" hangingPunct="0">
              <a:defRPr sz="1800" b="0" i="0" u="none" strike="noStrike" kern="0" cap="none" spc="0" baseline="0">
                <a:solidFill>
                  <a:srgbClr val="000000"/>
                </a:solidFill>
                <a:uFillTx/>
              </a:defRPr>
            </a:pPr>
            <a:endParaRPr lang="fr-FR"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endParaRPr lang="fr-FR" dirty="0" smtClean="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endParaRPr lang="fr-FR"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r>
              <a:rPr lang="fr-FR" kern="0" dirty="0">
                <a:solidFill>
                  <a:srgbClr val="000000"/>
                </a:solidFill>
                <a:latin typeface="Calibri Light" panose="020F0302020204030204"/>
              </a:rPr>
              <a:t>	</a:t>
            </a:r>
            <a:r>
              <a:rPr lang="fr-FR" b="1" kern="0" dirty="0" err="1" smtClean="0">
                <a:solidFill>
                  <a:srgbClr val="000000"/>
                </a:solidFill>
                <a:latin typeface="Calibri Light" panose="020F0302020204030204"/>
              </a:rPr>
              <a:t>Cinépatro</a:t>
            </a:r>
            <a:r>
              <a:rPr lang="fr-FR" b="1" kern="0" dirty="0" smtClean="0">
                <a:solidFill>
                  <a:srgbClr val="000000"/>
                </a:solidFill>
                <a:latin typeface="Calibri Light" panose="020F0302020204030204"/>
              </a:rPr>
              <a:t> </a:t>
            </a:r>
            <a:r>
              <a:rPr lang="fr-FR" b="1" kern="0" dirty="0">
                <a:solidFill>
                  <a:srgbClr val="000000"/>
                </a:solidFill>
                <a:latin typeface="Calibri Light" panose="020F0302020204030204"/>
              </a:rPr>
              <a:t>: </a:t>
            </a:r>
            <a:r>
              <a:rPr lang="fr-FR" kern="0" dirty="0">
                <a:solidFill>
                  <a:srgbClr val="000000"/>
                </a:solidFill>
                <a:latin typeface="Calibri Light" panose="020F0302020204030204"/>
              </a:rPr>
              <a:t>d</a:t>
            </a:r>
            <a:r>
              <a:rPr lang="fr-FR" dirty="0">
                <a:solidFill>
                  <a:srgbClr val="000000"/>
                </a:solidFill>
                <a:latin typeface="Calibri Light" panose="020F0302020204030204"/>
              </a:rPr>
              <a:t>évelopper la culture </a:t>
            </a:r>
            <a:r>
              <a:rPr lang="fr-FR" dirty="0" smtClean="0">
                <a:solidFill>
                  <a:srgbClr val="000000"/>
                </a:solidFill>
                <a:latin typeface="Calibri Light" panose="020F0302020204030204"/>
              </a:rPr>
              <a:t>	cinématographique</a:t>
            </a:r>
            <a:r>
              <a:rPr lang="fr-FR" dirty="0">
                <a:solidFill>
                  <a:srgbClr val="000000"/>
                </a:solidFill>
                <a:latin typeface="Calibri Light" panose="020F0302020204030204"/>
              </a:rPr>
              <a:t>, offrir une offre adaptée aux familles et renforcer la cohésion sociale et l'ancrage du patronage dans la vie du quartier </a:t>
            </a:r>
          </a:p>
          <a:p>
            <a:pPr defTabSz="1105875" hangingPunct="0">
              <a:defRPr sz="1800" b="0" i="0" u="none" strike="noStrike" kern="0" cap="none" spc="0" baseline="0">
                <a:solidFill>
                  <a:srgbClr val="000000"/>
                </a:solidFill>
                <a:uFillTx/>
              </a:defRPr>
            </a:pPr>
            <a:endParaRPr lang="fr-FR" sz="2177" b="1" dirty="0">
              <a:solidFill>
                <a:srgbClr val="000000"/>
              </a:solidFill>
              <a:latin typeface="Calibri Light" panose="020F0302020204030204"/>
              <a:ea typeface="Microsoft YaHei" pitchFamily="2"/>
              <a:cs typeface="Arial" pitchFamily="2"/>
            </a:endParaRPr>
          </a:p>
          <a:p>
            <a:pPr defTabSz="1105875" hangingPunct="0">
              <a:defRPr sz="1800" b="0" i="0" u="none" strike="noStrike" kern="0" cap="none" spc="0" baseline="0">
                <a:solidFill>
                  <a:srgbClr val="000000"/>
                </a:solidFill>
                <a:uFillTx/>
              </a:defRPr>
            </a:pPr>
            <a:endParaRPr lang="fr-FR" sz="2177" dirty="0">
              <a:solidFill>
                <a:srgbClr val="000000"/>
              </a:solidFill>
              <a:latin typeface="Liberation Sans" pitchFamily="18"/>
              <a:ea typeface="Microsoft YaHei" pitchFamily="2"/>
              <a:cs typeface="Arial" pitchFamily="2"/>
            </a:endParaRPr>
          </a:p>
        </p:txBody>
      </p:sp>
      <p:sp>
        <p:nvSpPr>
          <p:cNvPr id="4" name="ZoneTexte 3"/>
          <p:cNvSpPr txBox="1"/>
          <p:nvPr/>
        </p:nvSpPr>
        <p:spPr>
          <a:xfrm>
            <a:off x="324314" y="1882368"/>
            <a:ext cx="5442329" cy="499425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b="1" kern="0" dirty="0" smtClean="0">
                <a:solidFill>
                  <a:srgbClr val="000000"/>
                </a:solidFill>
                <a:latin typeface="Calibri Light" panose="020F0302020204030204"/>
              </a:rPr>
              <a:t>Le </a:t>
            </a:r>
            <a:r>
              <a:rPr lang="fr-FR" sz="1935" b="1" kern="0" dirty="0">
                <a:solidFill>
                  <a:srgbClr val="000000"/>
                </a:solidFill>
                <a:latin typeface="Calibri Light" panose="020F0302020204030204"/>
              </a:rPr>
              <a:t>Patronage Laïque </a:t>
            </a:r>
            <a:r>
              <a:rPr lang="fr-FR" sz="1935" b="1" kern="0" dirty="0" err="1">
                <a:solidFill>
                  <a:srgbClr val="000000"/>
                </a:solidFill>
                <a:latin typeface="Calibri Light" panose="020F0302020204030204"/>
              </a:rPr>
              <a:t>Sanquer</a:t>
            </a:r>
            <a:r>
              <a:rPr lang="fr-FR" sz="1935" kern="0" dirty="0">
                <a:solidFill>
                  <a:srgbClr val="000000"/>
                </a:solidFill>
                <a:latin typeface="Calibri Light" panose="020F0302020204030204"/>
              </a:rPr>
              <a:t>, situé au cœur de Brest, est une institution historique dédiée à l'éducation populaire et à la promotion des valeurs laïques. Depuis sa création, il s'est engagé à offrir un espace de convivialité et de partage pour les habitants du quartier</a:t>
            </a:r>
            <a:r>
              <a:rPr lang="fr-FR" sz="1935" kern="0" dirty="0" smtClean="0">
                <a:solidFill>
                  <a:srgbClr val="000000"/>
                </a:solidFill>
                <a:latin typeface="Calibri Light" panose="020F0302020204030204"/>
              </a:rPr>
              <a:t>.</a:t>
            </a:r>
          </a:p>
          <a:p>
            <a:pPr algn="just" defTabSz="1105875" hangingPunct="0">
              <a:defRPr sz="1800" b="0" i="0" u="none" strike="noStrike" kern="0" cap="none" spc="0" baseline="0">
                <a:solidFill>
                  <a:srgbClr val="000000"/>
                </a:solidFill>
                <a:uFillTx/>
              </a:defRPr>
            </a:pPr>
            <a:endParaRPr lang="fr-FR" sz="1935" kern="0"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r>
              <a:rPr lang="fr-FR" sz="1935" b="1" kern="0" dirty="0">
                <a:solidFill>
                  <a:srgbClr val="000000"/>
                </a:solidFill>
                <a:latin typeface="Calibri Light" panose="020F0302020204030204"/>
              </a:rPr>
              <a:t>Projet Ateliers photo et </a:t>
            </a:r>
            <a:r>
              <a:rPr lang="fr-FR" sz="1935" b="1" kern="0" dirty="0" err="1">
                <a:solidFill>
                  <a:srgbClr val="000000"/>
                </a:solidFill>
                <a:latin typeface="Calibri Light" panose="020F0302020204030204"/>
              </a:rPr>
              <a:t>cinépatro</a:t>
            </a:r>
            <a:endParaRPr lang="fr-FR" sz="1935" b="1" kern="0"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endParaRPr lang="fr-FR" sz="1935" kern="0" dirty="0">
              <a:solidFill>
                <a:srgbClr val="000000"/>
              </a:solidFill>
              <a:latin typeface="Calibri Light" panose="020F0302020204030204"/>
            </a:endParaRPr>
          </a:p>
          <a:p>
            <a:pPr algn="just" defTabSz="1105875" hangingPunct="0">
              <a:defRPr sz="1800" b="0" i="0" u="none" strike="noStrike" kern="0" cap="none" spc="0" baseline="0">
                <a:solidFill>
                  <a:srgbClr val="000000"/>
                </a:solidFill>
                <a:uFillTx/>
              </a:defRPr>
            </a:pPr>
            <a:r>
              <a:rPr lang="fr-FR" sz="1935" kern="0" dirty="0">
                <a:solidFill>
                  <a:srgbClr val="000000"/>
                </a:solidFill>
                <a:latin typeface="Calibri Light" panose="020F0302020204030204"/>
              </a:rPr>
              <a:t>L'objectif du projet est de permettre aux participants d'acquérir des compétences numérique et renforcer leur maîtrise des nouvelles technologies, tout en s'appropriant les nouveaux moyens d'expression qu'elles offrent.</a:t>
            </a:r>
          </a:p>
          <a:p>
            <a:pPr algn="just" defTabSz="1105875" hangingPunct="0">
              <a:defRPr sz="1800" b="0" i="0" u="none" strike="noStrike" kern="0" cap="none" spc="0" baseline="0">
                <a:solidFill>
                  <a:srgbClr val="000000"/>
                </a:solidFill>
                <a:uFillTx/>
              </a:defRPr>
            </a:pPr>
            <a:r>
              <a:rPr lang="fr-FR" sz="1935" kern="0" dirty="0" smtClean="0">
                <a:solidFill>
                  <a:srgbClr val="000000"/>
                </a:solidFill>
                <a:latin typeface="Calibri Light" panose="020F0302020204030204"/>
              </a:rPr>
              <a:t> </a:t>
            </a:r>
          </a:p>
          <a:p>
            <a:pPr algn="just" defTabSz="1105875" hangingPunct="0">
              <a:defRPr sz="1800" b="0" i="0" u="none" strike="noStrike" kern="0" cap="none" spc="0" baseline="0">
                <a:solidFill>
                  <a:srgbClr val="000000"/>
                </a:solidFill>
                <a:uFillTx/>
              </a:defRPr>
            </a:pPr>
            <a:endParaRPr lang="fr-FR" sz="2177" kern="0" dirty="0">
              <a:solidFill>
                <a:srgbClr val="000000"/>
              </a:solidFill>
              <a:latin typeface="Calibri Light" panose="020F0302020204030204"/>
              <a:ea typeface="Microsoft YaHei" pitchFamily="2"/>
              <a:cs typeface="Arial" pitchFamily="2"/>
            </a:endParaRP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t="24553" b="17464"/>
          <a:stretch/>
        </p:blipFill>
        <p:spPr>
          <a:xfrm>
            <a:off x="8782827" y="198613"/>
            <a:ext cx="2367878" cy="1372964"/>
          </a:xfrm>
          <a:prstGeom prst="rect">
            <a:avLst/>
          </a:prstGeom>
        </p:spPr>
      </p:pic>
      <p:sp>
        <p:nvSpPr>
          <p:cNvPr id="11" name="ZoneTexte 10"/>
          <p:cNvSpPr txBox="1"/>
          <p:nvPr/>
        </p:nvSpPr>
        <p:spPr>
          <a:xfrm>
            <a:off x="130229" y="6414286"/>
            <a:ext cx="6814875" cy="352854"/>
          </a:xfrm>
          <a:prstGeom prst="rect">
            <a:avLst/>
          </a:prstGeom>
          <a:noFill/>
        </p:spPr>
        <p:txBody>
          <a:bodyPr wrap="square" rtlCol="0">
            <a:spAutoFit/>
          </a:bodyPr>
          <a:lstStyle/>
          <a:p>
            <a:pPr defTabSz="1105875"/>
            <a:r>
              <a:rPr lang="fr-FR" sz="1693" dirty="0">
                <a:solidFill>
                  <a:prstClr val="white"/>
                </a:solidFill>
                <a:latin typeface="Bahnschrift Light Condensed" panose="020B0502040204020203" pitchFamily="34" charset="0"/>
              </a:rPr>
              <a:t>Appel à projets Usages du numérique 2024 – Ville de Brest</a:t>
            </a:r>
          </a:p>
        </p:txBody>
      </p:sp>
      <p:pic>
        <p:nvPicPr>
          <p:cNvPr id="7" name="Graphique 3" descr="Appareil photo avec un remplissage uni"/>
          <p:cNvPicPr/>
          <p:nvPr/>
        </p:nvPicPr>
        <p:blipFill>
          <a:blip r:embed="rId4">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9"/>
              </a:ext>
            </a:extLst>
          </a:blip>
          <a:stretch>
            <a:fillRect/>
          </a:stretch>
        </p:blipFill>
        <p:spPr>
          <a:xfrm>
            <a:off x="6213142" y="1565997"/>
            <a:ext cx="914400" cy="914400"/>
          </a:xfrm>
          <a:prstGeom prst="rect">
            <a:avLst/>
          </a:prstGeom>
          <a:noFill/>
          <a:ln>
            <a:noFill/>
          </a:ln>
        </p:spPr>
      </p:pic>
      <p:pic>
        <p:nvPicPr>
          <p:cNvPr id="9" name="Graphique 5" descr="Caméra vidéo avec un remplissage uni"/>
          <p:cNvPicPr/>
          <p:nvPr/>
        </p:nvPicPr>
        <p:blipFill>
          <a:blip r:embed="rId10">
            <a:duotone>
              <a:schemeClr val="accent6">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6095621" y="3383637"/>
            <a:ext cx="1075199" cy="995858"/>
          </a:xfrm>
          <a:prstGeom prst="rect">
            <a:avLst/>
          </a:prstGeom>
        </p:spPr>
      </p:pic>
    </p:spTree>
    <p:extLst>
      <p:ext uri="{BB962C8B-B14F-4D97-AF65-F5344CB8AC3E}">
        <p14:creationId xmlns:p14="http://schemas.microsoft.com/office/powerpoint/2010/main" val="296134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92363" y="578825"/>
            <a:ext cx="10972421" cy="551680"/>
          </a:xfrm>
        </p:spPr>
        <p:txBody>
          <a:bodyPr anchor="t"/>
          <a:lstStyle/>
          <a:p>
            <a:pPr lvl="0"/>
            <a:r>
              <a:rPr lang="fr-FR" sz="3144" dirty="0"/>
              <a:t>Faciliter la </a:t>
            </a:r>
            <a:r>
              <a:rPr lang="fr-FR" sz="3144" dirty="0" smtClean="0"/>
              <a:t>création </a:t>
            </a:r>
            <a:r>
              <a:rPr lang="fr-FR" sz="3144" dirty="0"/>
              <a:t>et </a:t>
            </a:r>
            <a:r>
              <a:rPr lang="fr-FR" sz="3144" dirty="0" smtClean="0"/>
              <a:t>l’expression citoyenne </a:t>
            </a:r>
            <a:endParaRPr lang="fr-FR" sz="3144" dirty="0"/>
          </a:p>
        </p:txBody>
      </p:sp>
      <p:sp>
        <p:nvSpPr>
          <p:cNvPr id="3" name="Rectangle 2"/>
          <p:cNvSpPr/>
          <p:nvPr/>
        </p:nvSpPr>
        <p:spPr>
          <a:xfrm>
            <a:off x="6072516" y="1919082"/>
            <a:ext cx="5809527" cy="3416320"/>
          </a:xfrm>
          <a:prstGeom prst="rect">
            <a:avLst/>
          </a:prstGeom>
        </p:spPr>
        <p:txBody>
          <a:bodyPr wrap="square">
            <a:spAutoFit/>
          </a:bodyPr>
          <a:lstStyle/>
          <a:p>
            <a:pPr lvl="0" algn="just" hangingPunct="0">
              <a:defRPr sz="1800" b="0" i="0" u="none" strike="noStrike" kern="0" cap="none" spc="0" baseline="0">
                <a:solidFill>
                  <a:srgbClr val="000000"/>
                </a:solidFill>
                <a:uFillTx/>
              </a:defRPr>
            </a:pPr>
            <a:r>
              <a:rPr lang="fr-FR" b="1" dirty="0">
                <a:solidFill>
                  <a:srgbClr val="000000"/>
                </a:solidFill>
                <a:latin typeface="Calibri Light"/>
                <a:ea typeface="Microsoft YaHei" pitchFamily="2"/>
                <a:cs typeface="Arial" pitchFamily="2"/>
              </a:rPr>
              <a:t>Les jeudis du PL </a:t>
            </a:r>
            <a:r>
              <a:rPr lang="fr-FR" dirty="0">
                <a:solidFill>
                  <a:srgbClr val="000000"/>
                </a:solidFill>
                <a:latin typeface="Calibri Light"/>
                <a:ea typeface="Microsoft YaHei" pitchFamily="2"/>
                <a:cs typeface="Arial" pitchFamily="2"/>
              </a:rPr>
              <a:t>sont des rendez-vous réguliers proposés par les </a:t>
            </a:r>
            <a:r>
              <a:rPr lang="fr-FR" dirty="0" smtClean="0">
                <a:solidFill>
                  <a:srgbClr val="000000"/>
                </a:solidFill>
                <a:latin typeface="Calibri Light"/>
                <a:ea typeface="Microsoft YaHei" pitchFamily="2"/>
                <a:cs typeface="Arial" pitchFamily="2"/>
              </a:rPr>
              <a:t>habitants </a:t>
            </a:r>
            <a:r>
              <a:rPr lang="fr-FR" dirty="0">
                <a:solidFill>
                  <a:srgbClr val="000000"/>
                </a:solidFill>
                <a:latin typeface="Calibri Light"/>
                <a:ea typeface="Microsoft YaHei" pitchFamily="2"/>
                <a:cs typeface="Arial" pitchFamily="2"/>
              </a:rPr>
              <a:t>du quartier, les salariés, des associations, des collectifs, </a:t>
            </a:r>
            <a:r>
              <a:rPr lang="fr-FR" dirty="0" smtClean="0">
                <a:solidFill>
                  <a:srgbClr val="000000"/>
                </a:solidFill>
                <a:latin typeface="Calibri Light"/>
                <a:ea typeface="Microsoft YaHei" pitchFamily="2"/>
                <a:cs typeface="Arial" pitchFamily="2"/>
              </a:rPr>
              <a:t>toutes </a:t>
            </a:r>
            <a:r>
              <a:rPr lang="fr-FR" dirty="0">
                <a:solidFill>
                  <a:srgbClr val="000000"/>
                </a:solidFill>
                <a:latin typeface="Calibri Light"/>
                <a:ea typeface="Microsoft YaHei" pitchFamily="2"/>
                <a:cs typeface="Arial" pitchFamily="2"/>
              </a:rPr>
              <a:t>et tous… sur une thématique. Il y a la santé, l’éducation, </a:t>
            </a:r>
            <a:r>
              <a:rPr lang="fr-FR" dirty="0" smtClean="0">
                <a:solidFill>
                  <a:srgbClr val="000000"/>
                </a:solidFill>
                <a:latin typeface="Calibri Light"/>
                <a:ea typeface="Microsoft YaHei" pitchFamily="2"/>
                <a:cs typeface="Arial" pitchFamily="2"/>
              </a:rPr>
              <a:t>l’autoformation</a:t>
            </a:r>
            <a:r>
              <a:rPr lang="fr-FR" dirty="0">
                <a:solidFill>
                  <a:srgbClr val="000000"/>
                </a:solidFill>
                <a:latin typeface="Calibri Light"/>
                <a:ea typeface="Microsoft YaHei" pitchFamily="2"/>
                <a:cs typeface="Arial" pitchFamily="2"/>
              </a:rPr>
              <a:t>, le numérique… Des arpentages, des projections de </a:t>
            </a:r>
            <a:r>
              <a:rPr lang="fr-FR" dirty="0" smtClean="0">
                <a:solidFill>
                  <a:srgbClr val="000000"/>
                </a:solidFill>
                <a:latin typeface="Calibri Light"/>
                <a:ea typeface="Microsoft YaHei" pitchFamily="2"/>
                <a:cs typeface="Arial" pitchFamily="2"/>
              </a:rPr>
              <a:t>films </a:t>
            </a:r>
            <a:r>
              <a:rPr lang="fr-FR" dirty="0">
                <a:solidFill>
                  <a:srgbClr val="000000"/>
                </a:solidFill>
                <a:latin typeface="Calibri Light"/>
                <a:ea typeface="Microsoft YaHei" pitchFamily="2"/>
                <a:cs typeface="Arial" pitchFamily="2"/>
              </a:rPr>
              <a:t>(avec création d’un cinéclub du </a:t>
            </a:r>
            <a:r>
              <a:rPr lang="fr-FR" dirty="0" err="1" smtClean="0">
                <a:solidFill>
                  <a:srgbClr val="000000"/>
                </a:solidFill>
                <a:latin typeface="Calibri Light"/>
                <a:ea typeface="Microsoft YaHei" pitchFamily="2"/>
                <a:cs typeface="Arial" pitchFamily="2"/>
              </a:rPr>
              <a:t>patro</a:t>
            </a:r>
            <a:r>
              <a:rPr lang="fr-FR" dirty="0" smtClean="0">
                <a:solidFill>
                  <a:srgbClr val="000000"/>
                </a:solidFill>
                <a:latin typeface="Calibri Light"/>
                <a:ea typeface="Microsoft YaHei" pitchFamily="2"/>
                <a:cs typeface="Arial" pitchFamily="2"/>
              </a:rPr>
              <a:t> </a:t>
            </a:r>
            <a:r>
              <a:rPr lang="fr-FR" dirty="0">
                <a:solidFill>
                  <a:srgbClr val="000000"/>
                </a:solidFill>
                <a:latin typeface="Calibri Light"/>
                <a:ea typeface="Microsoft YaHei" pitchFamily="2"/>
                <a:cs typeface="Arial" pitchFamily="2"/>
              </a:rPr>
              <a:t>et le soutien d’une </a:t>
            </a:r>
            <a:r>
              <a:rPr lang="fr-FR" dirty="0" smtClean="0">
                <a:solidFill>
                  <a:srgbClr val="000000"/>
                </a:solidFill>
                <a:latin typeface="Calibri Light"/>
                <a:ea typeface="Microsoft YaHei" pitchFamily="2"/>
                <a:cs typeface="Arial" pitchFamily="2"/>
              </a:rPr>
              <a:t>association </a:t>
            </a:r>
            <a:r>
              <a:rPr lang="fr-FR" dirty="0" err="1">
                <a:solidFill>
                  <a:srgbClr val="000000"/>
                </a:solidFill>
                <a:latin typeface="Calibri Light"/>
                <a:ea typeface="Microsoft YaHei" pitchFamily="2"/>
                <a:cs typeface="Arial" pitchFamily="2"/>
              </a:rPr>
              <a:t>guérinoise</a:t>
            </a:r>
            <a:r>
              <a:rPr lang="fr-FR" dirty="0">
                <a:solidFill>
                  <a:srgbClr val="000000"/>
                </a:solidFill>
                <a:latin typeface="Calibri Light"/>
                <a:ea typeface="Microsoft YaHei" pitchFamily="2"/>
                <a:cs typeface="Arial" pitchFamily="2"/>
              </a:rPr>
              <a:t> </a:t>
            </a:r>
            <a:r>
              <a:rPr lang="fr-FR" dirty="0" err="1">
                <a:solidFill>
                  <a:srgbClr val="000000"/>
                </a:solidFill>
                <a:latin typeface="Calibri Light"/>
                <a:ea typeface="Microsoft YaHei" pitchFamily="2"/>
                <a:cs typeface="Arial" pitchFamily="2"/>
              </a:rPr>
              <a:t>Termaji</a:t>
            </a:r>
            <a:r>
              <a:rPr lang="fr-FR" dirty="0">
                <a:solidFill>
                  <a:srgbClr val="000000"/>
                </a:solidFill>
                <a:latin typeface="Calibri Light"/>
                <a:ea typeface="Microsoft YaHei" pitchFamily="2"/>
                <a:cs typeface="Arial" pitchFamily="2"/>
              </a:rPr>
              <a:t>), des conférences, des conférences </a:t>
            </a:r>
            <a:r>
              <a:rPr lang="fr-FR" dirty="0" smtClean="0">
                <a:solidFill>
                  <a:srgbClr val="000000"/>
                </a:solidFill>
                <a:latin typeface="Calibri Light"/>
                <a:ea typeface="Microsoft YaHei" pitchFamily="2"/>
                <a:cs typeface="Arial" pitchFamily="2"/>
              </a:rPr>
              <a:t>gesticulées</a:t>
            </a:r>
            <a:r>
              <a:rPr lang="fr-FR" dirty="0">
                <a:solidFill>
                  <a:srgbClr val="000000"/>
                </a:solidFill>
                <a:latin typeface="Calibri Light"/>
                <a:ea typeface="Microsoft YaHei" pitchFamily="2"/>
                <a:cs typeface="Arial" pitchFamily="2"/>
              </a:rPr>
              <a:t>, etc. </a:t>
            </a:r>
            <a:endParaRPr lang="fr-FR" dirty="0" smtClean="0">
              <a:solidFill>
                <a:srgbClr val="000000"/>
              </a:solidFill>
              <a:latin typeface="Calibri Light"/>
              <a:ea typeface="Microsoft YaHei" pitchFamily="2"/>
              <a:cs typeface="Arial" pitchFamily="2"/>
            </a:endParaRPr>
          </a:p>
          <a:p>
            <a:pPr lvl="0" algn="just" hangingPunct="0">
              <a:defRPr sz="1800" b="0" i="0" u="none" strike="noStrike" kern="0" cap="none" spc="0" baseline="0">
                <a:solidFill>
                  <a:srgbClr val="000000"/>
                </a:solidFill>
                <a:uFillTx/>
              </a:defRPr>
            </a:pPr>
            <a:endParaRPr lang="fr-FR" dirty="0">
              <a:solidFill>
                <a:srgbClr val="000000"/>
              </a:solidFill>
              <a:latin typeface="Calibri Light"/>
              <a:ea typeface="Microsoft YaHei" pitchFamily="2"/>
              <a:cs typeface="Arial" pitchFamily="2"/>
            </a:endParaRPr>
          </a:p>
          <a:p>
            <a:pPr lvl="0" algn="just" hangingPunct="0">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À force d’organiser les jeudis du PL, le bon usage des outils </a:t>
            </a:r>
          </a:p>
          <a:p>
            <a:pPr lvl="0" algn="just" hangingPunct="0">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numériques s’est imposé de lui-même notamment pour ouvrir le débat </a:t>
            </a:r>
            <a:r>
              <a:rPr lang="fr-FR" dirty="0" smtClean="0">
                <a:solidFill>
                  <a:srgbClr val="000000"/>
                </a:solidFill>
                <a:latin typeface="Calibri Light"/>
                <a:ea typeface="Microsoft YaHei" pitchFamily="2"/>
                <a:cs typeface="Arial" pitchFamily="2"/>
              </a:rPr>
              <a:t>avec </a:t>
            </a:r>
            <a:r>
              <a:rPr lang="fr-FR" dirty="0">
                <a:solidFill>
                  <a:srgbClr val="000000"/>
                </a:solidFill>
                <a:latin typeface="Calibri Light"/>
                <a:ea typeface="Microsoft YaHei" pitchFamily="2"/>
                <a:cs typeface="Arial" pitchFamily="2"/>
              </a:rPr>
              <a:t>des personnes qui ne peuvent pas être présentes au PL Guérin. </a:t>
            </a:r>
          </a:p>
        </p:txBody>
      </p:sp>
      <p:sp>
        <p:nvSpPr>
          <p:cNvPr id="10" name="ZoneTexte 9"/>
          <p:cNvSpPr txBox="1"/>
          <p:nvPr/>
        </p:nvSpPr>
        <p:spPr>
          <a:xfrm>
            <a:off x="130229" y="6414286"/>
            <a:ext cx="6814875" cy="352854"/>
          </a:xfrm>
          <a:prstGeom prst="rect">
            <a:avLst/>
          </a:prstGeom>
          <a:noFill/>
        </p:spPr>
        <p:txBody>
          <a:bodyPr wrap="square" rtlCol="0">
            <a:spAutoFit/>
          </a:bodyPr>
          <a:lstStyle/>
          <a:p>
            <a:r>
              <a:rPr lang="fr-FR" sz="1693" dirty="0">
                <a:solidFill>
                  <a:schemeClr val="bg1"/>
                </a:solidFill>
                <a:latin typeface="Bahnschrift Light Condensed" panose="020B0502040204020203" pitchFamily="34" charset="0"/>
              </a:rPr>
              <a:t>Appel à projets Usages du numérique 2024 – Ville de Brest</a:t>
            </a:r>
          </a:p>
        </p:txBody>
      </p:sp>
      <p:sp>
        <p:nvSpPr>
          <p:cNvPr id="11" name="ZoneTexte 10"/>
          <p:cNvSpPr txBox="1"/>
          <p:nvPr/>
        </p:nvSpPr>
        <p:spPr>
          <a:xfrm>
            <a:off x="458293" y="1919082"/>
            <a:ext cx="5442329" cy="3441841"/>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35" b="1" kern="0" dirty="0" smtClean="0">
                <a:solidFill>
                  <a:srgbClr val="000000"/>
                </a:solidFill>
                <a:latin typeface="Calibri Light"/>
              </a:rPr>
              <a:t>Le </a:t>
            </a:r>
            <a:r>
              <a:rPr lang="fr-FR" sz="1935" b="1" kern="0" dirty="0">
                <a:solidFill>
                  <a:srgbClr val="000000"/>
                </a:solidFill>
                <a:latin typeface="Calibri Light"/>
              </a:rPr>
              <a:t>Patronage Laïque Guérin </a:t>
            </a:r>
            <a:r>
              <a:rPr lang="fr-FR" sz="1935" kern="0" dirty="0">
                <a:solidFill>
                  <a:srgbClr val="000000"/>
                </a:solidFill>
                <a:latin typeface="Calibri Light"/>
              </a:rPr>
              <a:t>est né des combats des mouvements laïques pour l’Éducation Populaire. Il met en œuvre depuis cette époque, son projet social au service des habitants</a:t>
            </a:r>
            <a:r>
              <a:rPr lang="fr-FR" sz="1935" kern="0" dirty="0" smtClean="0">
                <a:solidFill>
                  <a:srgbClr val="000000"/>
                </a:solidFill>
                <a:latin typeface="Calibri Light"/>
              </a:rPr>
              <a:t>.</a:t>
            </a:r>
          </a:p>
          <a:p>
            <a:pPr algn="just" defTabSz="1105875" hangingPunct="0">
              <a:defRPr sz="1800" b="0" i="0" u="none" strike="noStrike" kern="0" cap="none" spc="0" baseline="0">
                <a:solidFill>
                  <a:srgbClr val="000000"/>
                </a:solidFill>
                <a:uFillTx/>
              </a:defRPr>
            </a:pPr>
            <a:endParaRPr lang="fr-FR" sz="1935" kern="0" dirty="0">
              <a:solidFill>
                <a:srgbClr val="000000"/>
              </a:solidFill>
              <a:latin typeface="Calibri Light"/>
            </a:endParaRPr>
          </a:p>
          <a:p>
            <a:pPr algn="just" defTabSz="1105875" hangingPunct="0">
              <a:defRPr sz="1800" b="0" i="0" u="none" strike="noStrike" kern="0" cap="none" spc="0" baseline="0">
                <a:solidFill>
                  <a:srgbClr val="000000"/>
                </a:solidFill>
                <a:uFillTx/>
              </a:defRPr>
            </a:pPr>
            <a:r>
              <a:rPr lang="fr-FR" sz="1935" kern="0" dirty="0">
                <a:solidFill>
                  <a:srgbClr val="000000"/>
                </a:solidFill>
                <a:latin typeface="Calibri Light"/>
              </a:rPr>
              <a:t>Le PL Guérin a un agrément Espace de Vie Sociale (EVS) depuis 2016 sur la </a:t>
            </a:r>
            <a:r>
              <a:rPr lang="fr-FR" sz="1935" kern="0" dirty="0" smtClean="0">
                <a:solidFill>
                  <a:srgbClr val="000000"/>
                </a:solidFill>
                <a:latin typeface="Calibri Light"/>
              </a:rPr>
              <a:t>thématique </a:t>
            </a:r>
            <a:r>
              <a:rPr lang="fr-FR" sz="1935" kern="0" dirty="0">
                <a:solidFill>
                  <a:srgbClr val="000000"/>
                </a:solidFill>
                <a:latin typeface="Calibri Light"/>
              </a:rPr>
              <a:t>: </a:t>
            </a:r>
            <a:r>
              <a:rPr lang="fr-FR" sz="1935" b="1" kern="0" dirty="0">
                <a:solidFill>
                  <a:srgbClr val="000000"/>
                </a:solidFill>
                <a:latin typeface="Calibri Light"/>
              </a:rPr>
              <a:t>participation de la démocratie au quotidien</a:t>
            </a:r>
            <a:r>
              <a:rPr lang="fr-FR" sz="1935" kern="0" dirty="0" smtClean="0">
                <a:solidFill>
                  <a:srgbClr val="000000"/>
                </a:solidFill>
                <a:latin typeface="Calibri Light"/>
              </a:rPr>
              <a:t>. C’est dans ce cadre que s’inscrivent les Jeudis du PL.</a:t>
            </a:r>
          </a:p>
          <a:p>
            <a:pPr algn="just" defTabSz="1105875" hangingPunct="0">
              <a:defRPr sz="1800" b="0" i="0" u="none" strike="noStrike" kern="0" cap="none" spc="0" baseline="0">
                <a:solidFill>
                  <a:srgbClr val="000000"/>
                </a:solidFill>
                <a:uFillTx/>
              </a:defRPr>
            </a:pPr>
            <a:endParaRPr lang="fr-FR" sz="1935" kern="0" dirty="0">
              <a:solidFill>
                <a:srgbClr val="000000"/>
              </a:solidFill>
              <a:latin typeface="Calibri Light"/>
            </a:endParaRPr>
          </a:p>
          <a:p>
            <a:pPr algn="just" defTabSz="1105875" hangingPunct="0">
              <a:defRPr sz="1800" b="0" i="0" u="none" strike="noStrike" kern="0" cap="none" spc="0" baseline="0">
                <a:solidFill>
                  <a:srgbClr val="000000"/>
                </a:solidFill>
                <a:uFillTx/>
              </a:defRPr>
            </a:pPr>
            <a:endParaRPr lang="fr-FR" sz="1935" kern="0" dirty="0">
              <a:solidFill>
                <a:srgbClr val="000000"/>
              </a:solidFill>
              <a:latin typeface="Calibri Light"/>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548" y="484092"/>
            <a:ext cx="3517496" cy="741145"/>
          </a:xfrm>
          <a:prstGeom prst="rect">
            <a:avLst/>
          </a:prstGeom>
        </p:spPr>
      </p:pic>
    </p:spTree>
    <p:extLst>
      <p:ext uri="{BB962C8B-B14F-4D97-AF65-F5344CB8AC3E}">
        <p14:creationId xmlns:p14="http://schemas.microsoft.com/office/powerpoint/2010/main" val="611553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838199" y="2778199"/>
            <a:ext cx="10515600" cy="1008668"/>
          </a:xfrm>
        </p:spPr>
        <p:txBody>
          <a:bodyPr>
            <a:normAutofit/>
          </a:bodyPr>
          <a:lstStyle/>
          <a:p>
            <a:pPr algn="ctr"/>
            <a:r>
              <a:rPr lang="fr-FR" sz="4000" b="1" dirty="0" smtClean="0">
                <a:solidFill>
                  <a:schemeClr val="tx1">
                    <a:lumMod val="85000"/>
                    <a:lumOff val="15000"/>
                  </a:schemeClr>
                </a:solidFill>
                <a:latin typeface="Bahnschrift Light SemiCondensed" panose="020B0502040204020203" pitchFamily="34" charset="0"/>
              </a:rPr>
              <a:t>Arts</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694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721944" y="381795"/>
            <a:ext cx="6351728" cy="1160677"/>
          </a:xfrm>
        </p:spPr>
        <p:txBody>
          <a:bodyPr anchor="ctr"/>
          <a:lstStyle/>
          <a:p>
            <a:pPr lvl="0"/>
            <a:r>
              <a:rPr lang="fr-FR" sz="3144" dirty="0" err="1" smtClean="0"/>
              <a:t>Passerelle.infini</a:t>
            </a:r>
            <a:endParaRPr lang="fr-FR" sz="3144" dirty="0"/>
          </a:p>
        </p:txBody>
      </p:sp>
      <p:sp>
        <p:nvSpPr>
          <p:cNvPr id="3" name="ZoneTexte 2"/>
          <p:cNvSpPr txBox="1"/>
          <p:nvPr/>
        </p:nvSpPr>
        <p:spPr>
          <a:xfrm>
            <a:off x="721944" y="2876082"/>
            <a:ext cx="10219668" cy="1299716"/>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00" kern="0" dirty="0" smtClean="0">
                <a:solidFill>
                  <a:srgbClr val="000000"/>
                </a:solidFill>
                <a:latin typeface="Calibri Light"/>
              </a:rPr>
              <a:t>Les deux associations s’associent pour </a:t>
            </a:r>
            <a:r>
              <a:rPr lang="fr-FR" sz="1900" kern="0" dirty="0">
                <a:solidFill>
                  <a:srgbClr val="000000"/>
                </a:solidFill>
                <a:latin typeface="Calibri Light"/>
              </a:rPr>
              <a:t>proposer un marathon créatif autour des nouvelles technologies. </a:t>
            </a:r>
            <a:r>
              <a:rPr lang="fr-FR" sz="1900" kern="0" dirty="0" smtClean="0">
                <a:solidFill>
                  <a:srgbClr val="000000"/>
                </a:solidFill>
                <a:latin typeface="Calibri Light"/>
              </a:rPr>
              <a:t>Quatre </a:t>
            </a:r>
            <a:r>
              <a:rPr lang="fr-FR" sz="1900" kern="0" dirty="0">
                <a:solidFill>
                  <a:srgbClr val="000000"/>
                </a:solidFill>
                <a:latin typeface="Calibri Light"/>
              </a:rPr>
              <a:t>projets proposés par les </a:t>
            </a:r>
            <a:r>
              <a:rPr lang="fr-FR" sz="1900" kern="0" dirty="0" err="1">
                <a:solidFill>
                  <a:srgbClr val="000000"/>
                </a:solidFill>
                <a:latin typeface="Calibri Light"/>
              </a:rPr>
              <a:t>participant.e.s</a:t>
            </a:r>
            <a:r>
              <a:rPr lang="fr-FR" sz="1900" kern="0" dirty="0">
                <a:solidFill>
                  <a:srgbClr val="000000"/>
                </a:solidFill>
                <a:latin typeface="Calibri Light"/>
              </a:rPr>
              <a:t> seront sélectionnés et développés collectivement pendant le </a:t>
            </a:r>
            <a:r>
              <a:rPr lang="fr-FR" sz="1900" kern="0" dirty="0" smtClean="0">
                <a:solidFill>
                  <a:srgbClr val="000000"/>
                </a:solidFill>
                <a:latin typeface="Calibri Light"/>
              </a:rPr>
              <a:t>marathon, comportant </a:t>
            </a:r>
            <a:r>
              <a:rPr lang="fr-FR" sz="1900" kern="0" dirty="0">
                <a:solidFill>
                  <a:srgbClr val="000000"/>
                </a:solidFill>
                <a:latin typeface="Calibri Light"/>
              </a:rPr>
              <a:t>une dimension technologique et numérique </a:t>
            </a:r>
            <a:r>
              <a:rPr lang="fr-FR" sz="1900" kern="0" dirty="0" smtClean="0">
                <a:solidFill>
                  <a:srgbClr val="000000"/>
                </a:solidFill>
                <a:latin typeface="Calibri Light"/>
              </a:rPr>
              <a:t>:</a:t>
            </a:r>
          </a:p>
          <a:p>
            <a:pPr algn="just" defTabSz="1105875" hangingPunct="0">
              <a:defRPr sz="1800" b="0" i="0" u="none" strike="noStrike" kern="0" cap="none" spc="0" baseline="0">
                <a:solidFill>
                  <a:srgbClr val="000000"/>
                </a:solidFill>
                <a:uFillTx/>
              </a:defRPr>
            </a:pPr>
            <a:endParaRPr lang="fr-FR" sz="1900" kern="0" dirty="0">
              <a:solidFill>
                <a:srgbClr val="000000"/>
              </a:solidFill>
              <a:latin typeface="Calibri Light"/>
            </a:endParaRPr>
          </a:p>
        </p:txBody>
      </p:sp>
      <p:sp>
        <p:nvSpPr>
          <p:cNvPr id="4" name="ZoneTexte 3"/>
          <p:cNvSpPr txBox="1"/>
          <p:nvPr/>
        </p:nvSpPr>
        <p:spPr>
          <a:xfrm>
            <a:off x="705619" y="1508952"/>
            <a:ext cx="10912073" cy="1299716"/>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sz="1900" b="1" kern="0" dirty="0" smtClean="0">
                <a:solidFill>
                  <a:srgbClr val="000000"/>
                </a:solidFill>
                <a:latin typeface="Calibri Light"/>
              </a:rPr>
              <a:t>Passerelle </a:t>
            </a:r>
            <a:r>
              <a:rPr lang="fr-FR" sz="1900" b="1" kern="0" dirty="0">
                <a:solidFill>
                  <a:srgbClr val="000000"/>
                </a:solidFill>
                <a:latin typeface="Calibri Light"/>
              </a:rPr>
              <a:t>Centre d’art contemporain </a:t>
            </a:r>
            <a:r>
              <a:rPr lang="fr-FR" sz="1900" kern="0" dirty="0">
                <a:solidFill>
                  <a:srgbClr val="000000"/>
                </a:solidFill>
                <a:latin typeface="Calibri Light"/>
              </a:rPr>
              <a:t>est un lieu d’exposition d’art contemporain, de production, de diffusion et de médiation</a:t>
            </a:r>
            <a:r>
              <a:rPr lang="fr-FR" sz="1900" kern="0" dirty="0" smtClean="0">
                <a:solidFill>
                  <a:srgbClr val="000000"/>
                </a:solidFill>
                <a:latin typeface="Calibri Light"/>
              </a:rPr>
              <a:t>.</a:t>
            </a:r>
            <a:endParaRPr lang="fr-FR" sz="1900" b="1" dirty="0">
              <a:solidFill>
                <a:srgbClr val="000000"/>
              </a:solidFill>
              <a:latin typeface="Calibri Light"/>
              <a:ea typeface="Microsoft YaHei" pitchFamily="2"/>
              <a:cs typeface="Arial" pitchFamily="2"/>
            </a:endParaRPr>
          </a:p>
          <a:p>
            <a:pPr algn="just" defTabSz="1105875" hangingPunct="0">
              <a:defRPr sz="1800" b="0" i="0" u="none" strike="noStrike" kern="0" cap="none" spc="0" baseline="0">
                <a:solidFill>
                  <a:srgbClr val="000000"/>
                </a:solidFill>
                <a:uFillTx/>
              </a:defRPr>
            </a:pPr>
            <a:r>
              <a:rPr lang="fr-FR" sz="1900" kern="0" dirty="0" smtClean="0">
                <a:solidFill>
                  <a:srgbClr val="000000"/>
                </a:solidFill>
                <a:latin typeface="Calibri Light"/>
              </a:rPr>
              <a:t>L’association </a:t>
            </a:r>
            <a:r>
              <a:rPr lang="fr-FR" sz="1900" kern="0" dirty="0">
                <a:solidFill>
                  <a:srgbClr val="000000"/>
                </a:solidFill>
                <a:latin typeface="Calibri Light"/>
              </a:rPr>
              <a:t>de culture scientifique et d’éducation populaire, </a:t>
            </a:r>
            <a:r>
              <a:rPr lang="fr-FR" sz="1900" b="1" kern="0" dirty="0">
                <a:solidFill>
                  <a:srgbClr val="000000"/>
                </a:solidFill>
                <a:latin typeface="Calibri Light"/>
              </a:rPr>
              <a:t>les Petits Débrouillards </a:t>
            </a:r>
            <a:r>
              <a:rPr lang="fr-FR" sz="1900" kern="0" dirty="0">
                <a:solidFill>
                  <a:srgbClr val="000000"/>
                </a:solidFill>
                <a:latin typeface="Calibri Light"/>
              </a:rPr>
              <a:t>sont </a:t>
            </a:r>
            <a:r>
              <a:rPr lang="fr-FR" sz="1900" kern="0" dirty="0" smtClean="0">
                <a:solidFill>
                  <a:srgbClr val="000000"/>
                </a:solidFill>
                <a:latin typeface="Calibri Light"/>
              </a:rPr>
              <a:t>partenaires de ce projet.</a:t>
            </a:r>
            <a:endParaRPr lang="fr-FR" sz="1900" b="1" dirty="0">
              <a:solidFill>
                <a:srgbClr val="000000"/>
              </a:solidFill>
              <a:latin typeface="Calibri Light"/>
              <a:ea typeface="Microsoft YaHei" pitchFamily="2"/>
              <a:cs typeface="Arial" pitchFamily="2"/>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570332" y="106064"/>
            <a:ext cx="2092151" cy="1226435"/>
          </a:xfrm>
          <a:prstGeom prst="rect">
            <a:avLst/>
          </a:prstGeom>
          <a:noFill/>
          <a:ln cap="flat">
            <a:noFill/>
          </a:ln>
        </p:spPr>
      </p:pic>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9662483" y="106064"/>
            <a:ext cx="2205466" cy="1148952"/>
          </a:xfrm>
          <a:prstGeom prst="rect">
            <a:avLst/>
          </a:prstGeom>
          <a:noFill/>
          <a:ln cap="flat">
            <a:noFill/>
          </a:ln>
        </p:spPr>
      </p:pic>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895475" y="4109394"/>
            <a:ext cx="6096000" cy="1631216"/>
          </a:xfrm>
          <a:prstGeom prst="rect">
            <a:avLst/>
          </a:prstGeom>
        </p:spPr>
        <p:txBody>
          <a:bodyPr>
            <a:spAutoFit/>
          </a:bodyPr>
          <a:lstStyle/>
          <a:p>
            <a:pPr algn="just" defTabSz="1105875" hangingPunct="0">
              <a:defRPr sz="1800" b="0" i="0" u="none" strike="noStrike" kern="0" cap="none" spc="0" baseline="0">
                <a:solidFill>
                  <a:srgbClr val="000000"/>
                </a:solidFill>
                <a:uFillTx/>
              </a:defRPr>
            </a:pPr>
            <a:r>
              <a:rPr lang="fr-FR" sz="2000" kern="0" dirty="0">
                <a:solidFill>
                  <a:srgbClr val="000000"/>
                </a:solidFill>
                <a:latin typeface="Calibri Light"/>
              </a:rPr>
              <a:t>dispositifs </a:t>
            </a:r>
            <a:r>
              <a:rPr lang="fr-FR" sz="2000" kern="0" dirty="0" smtClean="0">
                <a:solidFill>
                  <a:srgbClr val="000000"/>
                </a:solidFill>
                <a:latin typeface="Calibri Light"/>
              </a:rPr>
              <a:t>pédagogiques</a:t>
            </a:r>
          </a:p>
          <a:p>
            <a:pPr algn="just" defTabSz="1105875" hangingPunct="0">
              <a:defRPr sz="1800" b="0" i="0" u="none" strike="noStrike" kern="0" cap="none" spc="0" baseline="0">
                <a:solidFill>
                  <a:srgbClr val="000000"/>
                </a:solidFill>
                <a:uFillTx/>
              </a:defRPr>
            </a:pPr>
            <a:endParaRPr lang="fr-FR" sz="2000" kern="0" dirty="0">
              <a:solidFill>
                <a:srgbClr val="000000"/>
              </a:solidFill>
              <a:latin typeface="Calibri Light"/>
            </a:endParaRPr>
          </a:p>
          <a:p>
            <a:pPr algn="just" defTabSz="1105875" hangingPunct="0">
              <a:defRPr sz="1800" b="0" i="0" u="none" strike="noStrike" kern="0" cap="none" spc="0" baseline="0">
                <a:solidFill>
                  <a:srgbClr val="000000"/>
                </a:solidFill>
                <a:uFillTx/>
              </a:defRPr>
            </a:pPr>
            <a:r>
              <a:rPr lang="fr-FR" sz="2000" kern="0" dirty="0">
                <a:solidFill>
                  <a:srgbClr val="000000"/>
                </a:solidFill>
                <a:latin typeface="Calibri Light"/>
              </a:rPr>
              <a:t>scénarios </a:t>
            </a:r>
            <a:r>
              <a:rPr lang="fr-FR" sz="2000" kern="0" dirty="0" smtClean="0">
                <a:solidFill>
                  <a:srgbClr val="000000"/>
                </a:solidFill>
                <a:latin typeface="Calibri Light"/>
              </a:rPr>
              <a:t>d’ateliers</a:t>
            </a:r>
          </a:p>
          <a:p>
            <a:pPr algn="just" defTabSz="1105875" hangingPunct="0">
              <a:defRPr sz="1800" b="0" i="0" u="none" strike="noStrike" kern="0" cap="none" spc="0" baseline="0">
                <a:solidFill>
                  <a:srgbClr val="000000"/>
                </a:solidFill>
                <a:uFillTx/>
              </a:defRPr>
            </a:pPr>
            <a:endParaRPr lang="fr-FR" sz="2000" kern="0" dirty="0">
              <a:solidFill>
                <a:srgbClr val="000000"/>
              </a:solidFill>
              <a:latin typeface="Calibri Light"/>
            </a:endParaRPr>
          </a:p>
          <a:p>
            <a:pPr algn="just" defTabSz="1105875" hangingPunct="0">
              <a:defRPr sz="1800" b="0" i="0" u="none" strike="noStrike" kern="0" cap="none" spc="0" baseline="0">
                <a:solidFill>
                  <a:srgbClr val="000000"/>
                </a:solidFill>
                <a:uFillTx/>
              </a:defRPr>
            </a:pPr>
            <a:r>
              <a:rPr lang="fr-FR" sz="2000" kern="0" dirty="0">
                <a:solidFill>
                  <a:srgbClr val="000000"/>
                </a:solidFill>
                <a:latin typeface="Calibri Light"/>
              </a:rPr>
              <a:t>prototypes d’outils de médiation etc…</a:t>
            </a:r>
          </a:p>
        </p:txBody>
      </p:sp>
      <p:pic>
        <p:nvPicPr>
          <p:cNvPr id="8" name="Image 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67954" y="4645870"/>
            <a:ext cx="464492" cy="558263"/>
          </a:xfrm>
          <a:prstGeom prst="rect">
            <a:avLst/>
          </a:prstGeom>
        </p:spPr>
      </p:pic>
      <p:pic>
        <p:nvPicPr>
          <p:cNvPr id="12" name="Graphique 33" descr="Blogue avec un remplissage uni"/>
          <p:cNvPicPr/>
          <p:nvPr/>
        </p:nvPicPr>
        <p:blipFill>
          <a:blip r:embed="rId6">
            <a:duotone>
              <a:schemeClr val="accent2">
                <a:shade val="45000"/>
                <a:satMod val="135000"/>
              </a:schemeClr>
              <a:prstClr val="white"/>
            </a:duotone>
            <a:extLs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59"/>
              </a:ext>
            </a:extLst>
          </a:blip>
          <a:stretch>
            <a:fillRect/>
          </a:stretch>
        </p:blipFill>
        <p:spPr>
          <a:xfrm>
            <a:off x="1343025" y="5270914"/>
            <a:ext cx="552450" cy="593501"/>
          </a:xfrm>
          <a:prstGeom prst="rect">
            <a:avLst/>
          </a:prstGeom>
        </p:spPr>
      </p:pic>
      <p:sp>
        <p:nvSpPr>
          <p:cNvPr id="1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p:cNvPicPr>
            <a:picLocks noChangeAspect="1"/>
          </p:cNvPicPr>
          <p:nvPr/>
        </p:nvPicPr>
        <p:blipFill>
          <a:blip r:embed="rId6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69379" y="4060376"/>
            <a:ext cx="661642" cy="415889"/>
          </a:xfrm>
          <a:prstGeom prst="rect">
            <a:avLst/>
          </a:prstGeom>
        </p:spPr>
      </p:pic>
      <p:pic>
        <p:nvPicPr>
          <p:cNvPr id="16" name="Image 15"/>
          <p:cNvPicPr>
            <a:picLocks noChangeAspect="1"/>
          </p:cNvPicPr>
          <p:nvPr/>
        </p:nvPicPr>
        <p:blipFill>
          <a:blip r:embed="rId6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81369" y="4321739"/>
            <a:ext cx="249652" cy="242756"/>
          </a:xfrm>
          <a:prstGeom prst="rect">
            <a:avLst/>
          </a:prstGeom>
        </p:spPr>
      </p:pic>
    </p:spTree>
    <p:extLst>
      <p:ext uri="{BB962C8B-B14F-4D97-AF65-F5344CB8AC3E}">
        <p14:creationId xmlns:p14="http://schemas.microsoft.com/office/powerpoint/2010/main" val="189535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FCE1-8495-7828-07CD-FA5EEA1CDAC7}"/>
            </a:ext>
          </a:extLst>
        </p:cNvPr>
        <p:cNvGrpSpPr/>
        <p:nvPr/>
      </p:nvGrpSpPr>
      <p:grpSpPr>
        <a:xfrm>
          <a:off x="0" y="0"/>
          <a:ext cx="0" cy="0"/>
          <a:chOff x="0" y="0"/>
          <a:chExt cx="0" cy="0"/>
        </a:xfrm>
      </p:grpSpPr>
      <p:pic>
        <p:nvPicPr>
          <p:cNvPr id="29" name="Image 28">
            <a:extLst>
              <a:ext uri="{FF2B5EF4-FFF2-40B4-BE49-F238E27FC236}">
                <a16:creationId xmlns:a16="http://schemas.microsoft.com/office/drawing/2014/main" id="{8CB2EE34-02D7-5943-BC7E-62347DC6B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27" y="3112135"/>
            <a:ext cx="4641137" cy="3480852"/>
          </a:xfrm>
          <a:prstGeom prst="rect">
            <a:avLst/>
          </a:prstGeom>
        </p:spPr>
      </p:pic>
      <p:pic>
        <p:nvPicPr>
          <p:cNvPr id="14" name="Image 13">
            <a:extLst>
              <a:ext uri="{FF2B5EF4-FFF2-40B4-BE49-F238E27FC236}">
                <a16:creationId xmlns:a16="http://schemas.microsoft.com/office/drawing/2014/main" id="{BB346036-F4A1-F376-1876-C71CA99689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6947" y="3112134"/>
            <a:ext cx="2560859" cy="3414706"/>
          </a:xfrm>
          <a:prstGeom prst="rect">
            <a:avLst/>
          </a:prstGeom>
          <a:noFill/>
          <a:ln>
            <a:noFill/>
          </a:ln>
        </p:spPr>
      </p:pic>
      <p:cxnSp>
        <p:nvCxnSpPr>
          <p:cNvPr id="6" name="Connecteur droit avec flèche 5">
            <a:extLst>
              <a:ext uri="{FF2B5EF4-FFF2-40B4-BE49-F238E27FC236}">
                <a16:creationId xmlns:a16="http://schemas.microsoft.com/office/drawing/2014/main" id="{B7BAEFDB-66CE-D18A-93EC-8EE18F18997A}"/>
              </a:ext>
            </a:extLst>
          </p:cNvPr>
          <p:cNvCxnSpPr>
            <a:cxnSpLocks/>
          </p:cNvCxnSpPr>
          <p:nvPr/>
        </p:nvCxnSpPr>
        <p:spPr>
          <a:xfrm flipH="1" flipV="1">
            <a:off x="7478321" y="3442907"/>
            <a:ext cx="1445568" cy="872821"/>
          </a:xfrm>
          <a:prstGeom prst="straightConnector1">
            <a:avLst/>
          </a:prstGeom>
          <a:noFill/>
          <a:ln w="38100" cap="flat" cmpd="sng" algn="ctr">
            <a:solidFill>
              <a:srgbClr val="C0504D">
                <a:shade val="95000"/>
                <a:satMod val="105000"/>
              </a:srgbClr>
            </a:solidFill>
            <a:prstDash val="solid"/>
            <a:tailEnd type="triangle"/>
          </a:ln>
          <a:effectLst/>
        </p:spPr>
      </p:cxnSp>
      <p:sp>
        <p:nvSpPr>
          <p:cNvPr id="7" name="Zone de texte 2">
            <a:extLst>
              <a:ext uri="{FF2B5EF4-FFF2-40B4-BE49-F238E27FC236}">
                <a16:creationId xmlns:a16="http://schemas.microsoft.com/office/drawing/2014/main" id="{0CC31695-9FCD-3DB4-5E4D-AA678CDB62A1}"/>
              </a:ext>
            </a:extLst>
          </p:cNvPr>
          <p:cNvSpPr txBox="1">
            <a:spLocks noChangeArrowheads="1"/>
          </p:cNvSpPr>
          <p:nvPr/>
        </p:nvSpPr>
        <p:spPr bwMode="auto">
          <a:xfrm>
            <a:off x="8970856" y="3112134"/>
            <a:ext cx="2900891" cy="3259278"/>
          </a:xfrm>
          <a:prstGeom prst="rect">
            <a:avLst/>
          </a:prstGeom>
          <a:solidFill>
            <a:srgbClr val="F9F9F9"/>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L’idée est de projeter les images du plan en relief de Brest sur la maquette afin de mettre en évidence les lieux emblématiques. Le visiteur déclenchera une interaction avec le vidéoprojecteur et l’enceinte directionnelle afin de localiser le lieu sur la maquette et d’écouter le commentaire correspondant. </a:t>
            </a:r>
            <a:endParaRPr kumimoji="0" lang="fr-FR" altLang="fr-FR"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217BEFD8-DBFB-5658-09CF-362DD58A8C3E}"/>
              </a:ext>
            </a:extLst>
          </p:cNvPr>
          <p:cNvSpPr>
            <a:spLocks noChangeArrowheads="1"/>
          </p:cNvSpPr>
          <p:nvPr/>
        </p:nvSpPr>
        <p:spPr bwMode="auto">
          <a:xfrm>
            <a:off x="-40277" y="2189679"/>
            <a:ext cx="53801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1"/>
            <a:r>
              <a:rPr kumimoji="0" lang="fr-FR" altLang="fr-FR" sz="2000" b="0" i="0" u="none" strike="noStrike" cap="none" normalizeH="0" baseline="0" dirty="0">
                <a:ln>
                  <a:noFill/>
                </a:ln>
                <a:solidFill>
                  <a:srgbClr val="34495E"/>
                </a:solidFill>
                <a:effectLst/>
                <a:latin typeface="Calibri" panose="020F0502020204030204" pitchFamily="34" charset="0"/>
                <a:ea typeface="Times New Roman" panose="02020603050405020304" pitchFamily="18" charset="0"/>
                <a:cs typeface="Calibri" panose="020F0502020204030204" pitchFamily="34" charset="0"/>
              </a:rPr>
              <a:t>Une enceinte directionnelle</a:t>
            </a:r>
            <a:endParaRPr kumimoji="0" lang="fr-FR" altLang="fr-FR" sz="2000" b="0" i="0" u="none" strike="noStrike" cap="none" normalizeH="0" baseline="0" dirty="0">
              <a:ln>
                <a:noFill/>
              </a:ln>
              <a:solidFill>
                <a:schemeClr val="tx1"/>
              </a:solidFill>
              <a:effectLst/>
            </a:endParaRPr>
          </a:p>
          <a:p>
            <a:pPr lvl="1"/>
            <a:r>
              <a:rPr kumimoji="0" lang="fr-FR" altLang="fr-FR" sz="2000" b="0" i="0" u="none" strike="noStrike" cap="none" normalizeH="0" baseline="0" dirty="0">
                <a:ln>
                  <a:noFill/>
                </a:ln>
                <a:solidFill>
                  <a:srgbClr val="34495E"/>
                </a:solidFill>
                <a:effectLst/>
                <a:latin typeface="Calibri" panose="020F0502020204030204" pitchFamily="34" charset="0"/>
                <a:ea typeface="Times New Roman" panose="02020603050405020304" pitchFamily="18" charset="0"/>
                <a:cs typeface="Calibri" panose="020F0502020204030204" pitchFamily="34" charset="0"/>
              </a:rPr>
              <a:t>Une borne tactile</a:t>
            </a:r>
            <a:endParaRPr kumimoji="0" lang="fr-FR" altLang="fr-FR" sz="2000" b="0" i="0" u="none" strike="noStrike" cap="none" normalizeH="0" baseline="0" dirty="0">
              <a:ln>
                <a:noFill/>
              </a:ln>
              <a:solidFill>
                <a:schemeClr val="tx1"/>
              </a:solidFill>
              <a:effectLst/>
            </a:endParaRPr>
          </a:p>
        </p:txBody>
      </p:sp>
      <p:sp>
        <p:nvSpPr>
          <p:cNvPr id="9" name="Rectangle 6">
            <a:extLst>
              <a:ext uri="{FF2B5EF4-FFF2-40B4-BE49-F238E27FC236}">
                <a16:creationId xmlns:a16="http://schemas.microsoft.com/office/drawing/2014/main" id="{E20DE5FB-7C5E-9655-04B4-1FED73853FCC}"/>
              </a:ext>
            </a:extLst>
          </p:cNvPr>
          <p:cNvSpPr>
            <a:spLocks noChangeArrowheads="1"/>
          </p:cNvSpPr>
          <p:nvPr/>
        </p:nvSpPr>
        <p:spPr bwMode="auto">
          <a:xfrm>
            <a:off x="617973" y="2964429"/>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7">
            <a:extLst>
              <a:ext uri="{FF2B5EF4-FFF2-40B4-BE49-F238E27FC236}">
                <a16:creationId xmlns:a16="http://schemas.microsoft.com/office/drawing/2014/main" id="{1FDDCF99-02B9-C74B-F44E-A1723CF3177B}"/>
              </a:ext>
            </a:extLst>
          </p:cNvPr>
          <p:cNvSpPr>
            <a:spLocks noChangeArrowheads="1"/>
          </p:cNvSpPr>
          <p:nvPr/>
        </p:nvSpPr>
        <p:spPr bwMode="auto">
          <a:xfrm>
            <a:off x="3718361" y="630674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3B2EB8C6-E742-46F2-14B7-AE1AC6BA8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669" r="21914"/>
          <a:stretch/>
        </p:blipFill>
        <p:spPr bwMode="auto">
          <a:xfrm>
            <a:off x="530310" y="210908"/>
            <a:ext cx="1684655" cy="1365250"/>
          </a:xfrm>
          <a:prstGeom prst="rect">
            <a:avLst/>
          </a:prstGeom>
          <a:noFill/>
          <a:ln>
            <a:noFill/>
          </a:ln>
          <a:extLst>
            <a:ext uri="{53640926-AAD7-44D8-BBD7-CCE9431645EC}">
              <a14:shadowObscured xmlns:a14="http://schemas.microsoft.com/office/drawing/2010/main"/>
            </a:ext>
          </a:extLst>
        </p:spPr>
      </p:pic>
      <p:pic>
        <p:nvPicPr>
          <p:cNvPr id="17" name="Image 16">
            <a:extLst>
              <a:ext uri="{FF2B5EF4-FFF2-40B4-BE49-F238E27FC236}">
                <a16:creationId xmlns:a16="http://schemas.microsoft.com/office/drawing/2014/main" id="{09EACB28-ACFE-2585-2375-9F599189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9891" y="216716"/>
            <a:ext cx="1351799" cy="1359435"/>
          </a:xfrm>
          <a:prstGeom prst="rect">
            <a:avLst/>
          </a:prstGeom>
        </p:spPr>
      </p:pic>
      <p:pic>
        <p:nvPicPr>
          <p:cNvPr id="23" name="Image 22">
            <a:extLst>
              <a:ext uri="{FF2B5EF4-FFF2-40B4-BE49-F238E27FC236}">
                <a16:creationId xmlns:a16="http://schemas.microsoft.com/office/drawing/2014/main" id="{4B9B9198-1653-4D60-5A1E-E0AADAF2B21A}"/>
              </a:ext>
            </a:extLst>
          </p:cNvPr>
          <p:cNvPicPr>
            <a:picLocks noChangeAspect="1"/>
          </p:cNvPicPr>
          <p:nvPr/>
        </p:nvPicPr>
        <p:blipFill>
          <a:blip r:embed="rId6"/>
          <a:stretch>
            <a:fillRect/>
          </a:stretch>
        </p:blipFill>
        <p:spPr>
          <a:xfrm rot="10800000">
            <a:off x="6805335" y="3147064"/>
            <a:ext cx="529412" cy="387866"/>
          </a:xfrm>
          <a:prstGeom prst="rect">
            <a:avLst/>
          </a:prstGeom>
        </p:spPr>
      </p:pic>
      <p:sp>
        <p:nvSpPr>
          <p:cNvPr id="25" name="Organigramme : Extraire 24">
            <a:extLst>
              <a:ext uri="{FF2B5EF4-FFF2-40B4-BE49-F238E27FC236}">
                <a16:creationId xmlns:a16="http://schemas.microsoft.com/office/drawing/2014/main" id="{41F6F277-580D-8601-9754-CF8265705485}"/>
              </a:ext>
            </a:extLst>
          </p:cNvPr>
          <p:cNvSpPr/>
          <p:nvPr/>
        </p:nvSpPr>
        <p:spPr>
          <a:xfrm>
            <a:off x="5846975" y="3504440"/>
            <a:ext cx="2487409" cy="2365301"/>
          </a:xfrm>
          <a:prstGeom prst="flowChartExtract">
            <a:avLst/>
          </a:prstGeom>
          <a:gradFill flip="none" rotWithShape="1">
            <a:gsLst>
              <a:gs pos="0">
                <a:schemeClr val="accent5">
                  <a:lumMod val="110000"/>
                  <a:satMod val="105000"/>
                  <a:tint val="67000"/>
                </a:schemeClr>
              </a:gs>
              <a:gs pos="14000">
                <a:schemeClr val="accent4">
                  <a:lumMod val="60000"/>
                  <a:lumOff val="40000"/>
                  <a:alpha val="47000"/>
                </a:schemeClr>
              </a:gs>
              <a:gs pos="100000">
                <a:schemeClr val="accent5">
                  <a:lumMod val="105000"/>
                  <a:satMod val="109000"/>
                  <a:tint val="81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pic>
        <p:nvPicPr>
          <p:cNvPr id="27" name="Image 26">
            <a:extLst>
              <a:ext uri="{FF2B5EF4-FFF2-40B4-BE49-F238E27FC236}">
                <a16:creationId xmlns:a16="http://schemas.microsoft.com/office/drawing/2014/main" id="{096AC501-E6AF-D248-2CEA-74B5ECB260B1}"/>
              </a:ext>
            </a:extLst>
          </p:cNvPr>
          <p:cNvPicPr>
            <a:picLocks noChangeAspect="1"/>
          </p:cNvPicPr>
          <p:nvPr/>
        </p:nvPicPr>
        <p:blipFill>
          <a:blip r:embed="rId7"/>
          <a:stretch>
            <a:fillRect/>
          </a:stretch>
        </p:blipFill>
        <p:spPr>
          <a:xfrm>
            <a:off x="3895039" y="3132127"/>
            <a:ext cx="1076941" cy="3089120"/>
          </a:xfrm>
          <a:prstGeom prst="rect">
            <a:avLst/>
          </a:prstGeom>
        </p:spPr>
      </p:pic>
      <p:sp>
        <p:nvSpPr>
          <p:cNvPr id="30" name="Rectangle 4">
            <a:extLst>
              <a:ext uri="{FF2B5EF4-FFF2-40B4-BE49-F238E27FC236}">
                <a16:creationId xmlns:a16="http://schemas.microsoft.com/office/drawing/2014/main" id="{497A053D-6080-4A98-76A8-43A9E05D8A29}"/>
              </a:ext>
            </a:extLst>
          </p:cNvPr>
          <p:cNvSpPr>
            <a:spLocks noChangeArrowheads="1"/>
          </p:cNvSpPr>
          <p:nvPr/>
        </p:nvSpPr>
        <p:spPr bwMode="auto">
          <a:xfrm>
            <a:off x="5149294" y="2196419"/>
            <a:ext cx="53801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1"/>
            <a:r>
              <a:rPr kumimoji="0" lang="fr-FR" altLang="fr-FR" sz="2000" b="0" i="0" u="none" strike="noStrike" cap="none" normalizeH="0" baseline="0" dirty="0">
                <a:ln>
                  <a:noFill/>
                </a:ln>
                <a:solidFill>
                  <a:srgbClr val="34495E"/>
                </a:solidFill>
                <a:effectLst/>
                <a:latin typeface="Calibri" panose="020F0502020204030204" pitchFamily="34" charset="0"/>
                <a:ea typeface="Times New Roman" panose="02020603050405020304" pitchFamily="18" charset="0"/>
                <a:cs typeface="Calibri" panose="020F0502020204030204" pitchFamily="34" charset="0"/>
              </a:rPr>
              <a:t>Un vidéoprojecteur à longue focale </a:t>
            </a:r>
            <a:endParaRPr kumimoji="0" lang="fr-FR" altLang="fr-FR" sz="2000" b="0" i="0" u="none" strike="noStrike" cap="none" normalizeH="0" baseline="0" dirty="0">
              <a:ln>
                <a:noFill/>
              </a:ln>
              <a:solidFill>
                <a:schemeClr val="tx1"/>
              </a:solidFill>
              <a:effectLst/>
            </a:endParaRPr>
          </a:p>
          <a:p>
            <a:pPr lvl="1"/>
            <a:r>
              <a:rPr kumimoji="0" lang="fr-FR" altLang="fr-FR" sz="2000" b="0" i="0" u="none" strike="noStrike" cap="none" normalizeH="0" baseline="0" dirty="0">
                <a:ln>
                  <a:noFill/>
                </a:ln>
                <a:solidFill>
                  <a:srgbClr val="34495E"/>
                </a:solidFill>
                <a:effectLst/>
                <a:latin typeface="Calibri" panose="020F0502020204030204" pitchFamily="34" charset="0"/>
                <a:ea typeface="Times New Roman" panose="02020603050405020304" pitchFamily="18" charset="0"/>
                <a:cs typeface="Calibri" panose="020F0502020204030204" pitchFamily="34" charset="0"/>
              </a:rPr>
              <a:t>Un ordinateur</a:t>
            </a:r>
            <a:endParaRPr kumimoji="0" lang="fr-FR" altLang="fr-FR" sz="2000" b="0" i="0" u="none" strike="noStrike" cap="none" normalizeH="0" baseline="0" dirty="0">
              <a:ln>
                <a:noFill/>
              </a:ln>
              <a:solidFill>
                <a:schemeClr val="tx1"/>
              </a:solidFill>
              <a:effectLst/>
            </a:endParaRPr>
          </a:p>
        </p:txBody>
      </p:sp>
      <p:sp>
        <p:nvSpPr>
          <p:cNvPr id="11" name="ZoneTexte 10">
            <a:extLst>
              <a:ext uri="{FF2B5EF4-FFF2-40B4-BE49-F238E27FC236}">
                <a16:creationId xmlns:a16="http://schemas.microsoft.com/office/drawing/2014/main" id="{0C4BFCEF-9795-B68A-757B-4FCDB66446A0}"/>
              </a:ext>
            </a:extLst>
          </p:cNvPr>
          <p:cNvSpPr txBox="1"/>
          <p:nvPr/>
        </p:nvSpPr>
        <p:spPr>
          <a:xfrm>
            <a:off x="2572517" y="280466"/>
            <a:ext cx="7379821" cy="1274388"/>
          </a:xfrm>
          <a:prstGeom prst="rect">
            <a:avLst/>
          </a:prstGeom>
          <a:noFill/>
        </p:spPr>
        <p:txBody>
          <a:bodyPr wrap="square">
            <a:spAutoFit/>
          </a:bodyPr>
          <a:lstStyle/>
          <a:p>
            <a:pPr>
              <a:lnSpc>
                <a:spcPct val="150000"/>
              </a:lnSpc>
            </a:pPr>
            <a:r>
              <a:rPr kumimoji="0" lang="fr-FR" sz="2700" b="1" i="0" strike="noStrike" kern="0" cap="none" spc="0" normalizeH="0" baseline="0" noProof="0" dirty="0">
                <a:ln>
                  <a:noFill/>
                </a:ln>
                <a:solidFill>
                  <a:srgbClr val="31849B"/>
                </a:solidFill>
                <a:effectLst/>
                <a:uLnTx/>
                <a:uFillTx/>
                <a:latin typeface="Calibri" panose="020F0502020204030204" pitchFamily="34" charset="0"/>
                <a:ea typeface="Times New Roman" panose="02020603050405020304" pitchFamily="18" charset="0"/>
                <a:cs typeface="Calibri" panose="020F0502020204030204" pitchFamily="34" charset="0"/>
              </a:rPr>
              <a:t>Visite interactive au Cabinet Brestois de Curiosités </a:t>
            </a:r>
            <a:br>
              <a:rPr kumimoji="0" lang="fr-FR" sz="2700" b="1" i="0" strike="noStrike" kern="0" cap="none" spc="0" normalizeH="0" baseline="0" noProof="0" dirty="0">
                <a:ln>
                  <a:noFill/>
                </a:ln>
                <a:solidFill>
                  <a:srgbClr val="31849B"/>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fr-FR" sz="2700" b="1" i="0" strike="noStrike" kern="0" cap="none" spc="0" normalizeH="0" baseline="0" noProof="0" dirty="0">
                <a:ln>
                  <a:noFill/>
                </a:ln>
                <a:solidFill>
                  <a:srgbClr val="31849B"/>
                </a:solidFill>
                <a:effectLst/>
                <a:uLnTx/>
                <a:uFillTx/>
                <a:latin typeface="Calibri" panose="020F0502020204030204" pitchFamily="34" charset="0"/>
                <a:ea typeface="Times New Roman" panose="02020603050405020304" pitchFamily="18" charset="0"/>
                <a:cs typeface="Calibri" panose="020F0502020204030204" pitchFamily="34" charset="0"/>
              </a:rPr>
              <a:t>au lavoir de Pontaniou - 16 rue Saint-Malo à Brest</a:t>
            </a:r>
            <a:endParaRPr lang="fr-FR" dirty="0"/>
          </a:p>
        </p:txBody>
      </p:sp>
      <p:sp>
        <p:nvSpPr>
          <p:cNvPr id="12" name="Rectangle 11">
            <a:extLst>
              <a:ext uri="{FF2B5EF4-FFF2-40B4-BE49-F238E27FC236}">
                <a16:creationId xmlns:a16="http://schemas.microsoft.com/office/drawing/2014/main" id="{C677CF6A-7C40-4D5B-C4A6-9594E00A64C4}"/>
              </a:ext>
            </a:extLst>
          </p:cNvPr>
          <p:cNvSpPr/>
          <p:nvPr/>
        </p:nvSpPr>
        <p:spPr>
          <a:xfrm>
            <a:off x="0" y="0"/>
            <a:ext cx="12192000" cy="6857999"/>
          </a:xfrm>
          <a:prstGeom prst="rect">
            <a:avLst/>
          </a:prstGeom>
          <a:noFill/>
          <a:ln w="1174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A2D0ABE-9C93-10F4-31BE-F51A8748200D}"/>
              </a:ext>
            </a:extLst>
          </p:cNvPr>
          <p:cNvSpPr/>
          <p:nvPr/>
        </p:nvSpPr>
        <p:spPr>
          <a:xfrm>
            <a:off x="2431473" y="222634"/>
            <a:ext cx="7678882" cy="1335487"/>
          </a:xfrm>
          <a:prstGeom prst="rect">
            <a:avLst/>
          </a:prstGeom>
          <a:noFill/>
          <a:ln w="28575">
            <a:solidFill>
              <a:srgbClr val="A5C6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148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15848"/>
          <a:stretch/>
        </p:blipFill>
        <p:spPr>
          <a:xfrm>
            <a:off x="0" y="-1"/>
            <a:ext cx="12191999" cy="6322741"/>
          </a:xfrm>
          <a:prstGeom prst="rect">
            <a:avLst/>
          </a:prstGeom>
        </p:spPr>
      </p:pic>
      <p:sp>
        <p:nvSpPr>
          <p:cNvPr id="2" name="Titre 1"/>
          <p:cNvSpPr>
            <a:spLocks noGrp="1"/>
          </p:cNvSpPr>
          <p:nvPr>
            <p:ph type="title"/>
          </p:nvPr>
        </p:nvSpPr>
        <p:spPr>
          <a:xfrm>
            <a:off x="2541070" y="2622751"/>
            <a:ext cx="10515600" cy="1008668"/>
          </a:xfrm>
        </p:spPr>
        <p:txBody>
          <a:bodyPr>
            <a:normAutofit/>
          </a:bodyPr>
          <a:lstStyle/>
          <a:p>
            <a:r>
              <a:rPr lang="fr-FR" sz="4000" b="1" dirty="0" smtClean="0">
                <a:solidFill>
                  <a:schemeClr val="tx1">
                    <a:lumMod val="85000"/>
                    <a:lumOff val="15000"/>
                  </a:schemeClr>
                </a:solidFill>
                <a:latin typeface="Bahnschrift Light SemiCondensed" panose="020B0502040204020203" pitchFamily="34" charset="0"/>
              </a:rPr>
              <a:t>Médiation et cultures numériques</a:t>
            </a:r>
            <a:endParaRPr lang="fr-FR" sz="4000" b="1" dirty="0">
              <a:solidFill>
                <a:schemeClr val="tx1">
                  <a:lumMod val="85000"/>
                  <a:lumOff val="15000"/>
                </a:schemeClr>
              </a:solidFill>
              <a:latin typeface="Bahnschrift Light SemiCondensed" panose="020B0502040204020203" pitchFamily="34" charset="0"/>
            </a:endParaRPr>
          </a:p>
        </p:txBody>
      </p:sp>
      <p:sp>
        <p:nvSpPr>
          <p:cNvPr id="9" name="Rectangle 8"/>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0" name="Rectangle 9"/>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5977217" y="3244334"/>
            <a:ext cx="237566" cy="369332"/>
          </a:xfrm>
          <a:prstGeom prst="rect">
            <a:avLst/>
          </a:prstGeom>
        </p:spPr>
        <p:txBody>
          <a:bodyPr wrap="none">
            <a:spAutoFit/>
          </a:bodyPr>
          <a:lstStyle/>
          <a:p>
            <a:r>
              <a:rPr lang="fr-FR" dirty="0"/>
              <a:t> </a:t>
            </a:r>
          </a:p>
        </p:txBody>
      </p:sp>
    </p:spTree>
    <p:extLst>
      <p:ext uri="{BB962C8B-B14F-4D97-AF65-F5344CB8AC3E}">
        <p14:creationId xmlns:p14="http://schemas.microsoft.com/office/powerpoint/2010/main" val="3784829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13" y="0"/>
            <a:ext cx="10633435" cy="6858000"/>
          </a:xfrm>
          <a:prstGeom prst="rect">
            <a:avLst/>
          </a:prstGeom>
        </p:spPr>
      </p:pic>
    </p:spTree>
    <p:extLst>
      <p:ext uri="{BB962C8B-B14F-4D97-AF65-F5344CB8AC3E}">
        <p14:creationId xmlns:p14="http://schemas.microsoft.com/office/powerpoint/2010/main" val="2721442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49629" y="147765"/>
            <a:ext cx="9442378" cy="1022254"/>
          </a:xfrm>
        </p:spPr>
        <p:txBody>
          <a:bodyPr>
            <a:noAutofit/>
          </a:bodyPr>
          <a:lstStyle/>
          <a:p>
            <a:pPr lvl="0"/>
            <a:r>
              <a:rPr lang="fr-FR" sz="3144" dirty="0"/>
              <a:t>Couture en mode digital : créativité et engagement social </a:t>
            </a:r>
          </a:p>
        </p:txBody>
      </p:sp>
      <p:sp>
        <p:nvSpPr>
          <p:cNvPr id="3" name="ZoneTexte 2"/>
          <p:cNvSpPr txBox="1"/>
          <p:nvPr/>
        </p:nvSpPr>
        <p:spPr>
          <a:xfrm>
            <a:off x="988148" y="2993247"/>
            <a:ext cx="4665196" cy="2364366"/>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ea typeface="Microsoft YaHei" pitchFamily="2"/>
                <a:cs typeface="Arial" pitchFamily="2"/>
              </a:rPr>
              <a:t>Formation </a:t>
            </a:r>
            <a:r>
              <a:rPr lang="fr-FR" dirty="0">
                <a:solidFill>
                  <a:srgbClr val="000000"/>
                </a:solidFill>
                <a:latin typeface="Calibri Light"/>
                <a:ea typeface="Microsoft YaHei" pitchFamily="2"/>
                <a:cs typeface="Arial" pitchFamily="2"/>
              </a:rPr>
              <a:t>du personnel de l’association à </a:t>
            </a:r>
            <a:r>
              <a:rPr lang="fr-FR" dirty="0" err="1">
                <a:solidFill>
                  <a:srgbClr val="000000"/>
                </a:solidFill>
                <a:latin typeface="Calibri Light"/>
                <a:ea typeface="Microsoft YaHei" pitchFamily="2"/>
                <a:cs typeface="Arial" pitchFamily="2"/>
              </a:rPr>
              <a:t>Inkscape</a:t>
            </a:r>
            <a:r>
              <a:rPr lang="fr-FR" dirty="0">
                <a:solidFill>
                  <a:srgbClr val="000000"/>
                </a:solidFill>
                <a:latin typeface="Calibri Light"/>
                <a:ea typeface="Microsoft YaHei" pitchFamily="2"/>
                <a:cs typeface="Arial" pitchFamily="2"/>
              </a:rPr>
              <a:t>, la découpeuse </a:t>
            </a:r>
            <a:r>
              <a:rPr lang="fr-FR" dirty="0" smtClean="0">
                <a:solidFill>
                  <a:srgbClr val="000000"/>
                </a:solidFill>
                <a:latin typeface="Calibri Light"/>
                <a:ea typeface="Microsoft YaHei" pitchFamily="2"/>
                <a:cs typeface="Arial" pitchFamily="2"/>
              </a:rPr>
              <a:t>laser </a:t>
            </a:r>
            <a:r>
              <a:rPr lang="fr-FR" dirty="0">
                <a:solidFill>
                  <a:srgbClr val="000000"/>
                </a:solidFill>
                <a:latin typeface="Calibri Light"/>
                <a:ea typeface="Microsoft YaHei" pitchFamily="2"/>
                <a:cs typeface="Arial" pitchFamily="2"/>
              </a:rPr>
              <a:t>et </a:t>
            </a:r>
            <a:r>
              <a:rPr lang="fr-FR" dirty="0" smtClean="0">
                <a:solidFill>
                  <a:srgbClr val="000000"/>
                </a:solidFill>
                <a:latin typeface="Calibri Light"/>
                <a:ea typeface="Microsoft YaHei" pitchFamily="2"/>
                <a:cs typeface="Arial" pitchFamily="2"/>
              </a:rPr>
              <a:t>Valentina</a:t>
            </a:r>
          </a:p>
          <a:p>
            <a:pPr algn="just" defTabSz="1105875" hangingPunct="0">
              <a:defRPr sz="1800" b="0" i="0" u="none" strike="noStrike" kern="0" cap="none" spc="0" baseline="0">
                <a:solidFill>
                  <a:srgbClr val="000000"/>
                </a:solidFill>
                <a:uFillTx/>
              </a:defRPr>
            </a:pPr>
            <a:endParaRPr lang="fr-FR" dirty="0">
              <a:solidFill>
                <a:srgbClr val="000000"/>
              </a:solidFill>
              <a:latin typeface="Calibri Light"/>
              <a:ea typeface="Microsoft YaHei" pitchFamily="2"/>
              <a:cs typeface="Arial" pitchFamily="2"/>
            </a:endParaRPr>
          </a:p>
          <a:p>
            <a:pPr algn="just" defTabSz="1105875" hangingPunct="0">
              <a:defRPr sz="1800" b="0" i="0" u="none" strike="noStrike" kern="0" cap="none" spc="0" baseline="0">
                <a:solidFill>
                  <a:srgbClr val="000000"/>
                </a:solidFill>
                <a:uFillTx/>
              </a:defRPr>
            </a:pPr>
            <a:r>
              <a:rPr lang="fr-FR" dirty="0">
                <a:solidFill>
                  <a:srgbClr val="000000"/>
                </a:solidFill>
                <a:latin typeface="Calibri Light"/>
                <a:ea typeface="Microsoft YaHei" pitchFamily="2"/>
                <a:cs typeface="Arial" pitchFamily="2"/>
              </a:rPr>
              <a:t>Adhésion au Petits </a:t>
            </a:r>
            <a:r>
              <a:rPr lang="fr-FR" dirty="0" smtClean="0">
                <a:solidFill>
                  <a:srgbClr val="000000"/>
                </a:solidFill>
                <a:latin typeface="Calibri Light"/>
                <a:ea typeface="Microsoft YaHei" pitchFamily="2"/>
                <a:cs typeface="Arial" pitchFamily="2"/>
              </a:rPr>
              <a:t>Débrouillards et </a:t>
            </a:r>
            <a:r>
              <a:rPr lang="fr-FR" kern="0" dirty="0" smtClean="0">
                <a:solidFill>
                  <a:srgbClr val="000000"/>
                </a:solidFill>
                <a:latin typeface="Calibri Light"/>
                <a:ea typeface="Microsoft YaHei" pitchFamily="2"/>
                <a:cs typeface="Arial" pitchFamily="2"/>
              </a:rPr>
              <a:t>création de </a:t>
            </a:r>
            <a:r>
              <a:rPr lang="fr-FR" kern="0" dirty="0">
                <a:solidFill>
                  <a:srgbClr val="000000"/>
                </a:solidFill>
                <a:latin typeface="Calibri Light"/>
                <a:ea typeface="Microsoft YaHei" pitchFamily="2"/>
                <a:cs typeface="Arial" pitchFamily="2"/>
              </a:rPr>
              <a:t>ponts avec les autres </a:t>
            </a:r>
            <a:r>
              <a:rPr lang="fr-FR" kern="0" dirty="0" err="1" smtClean="0">
                <a:solidFill>
                  <a:srgbClr val="000000"/>
                </a:solidFill>
                <a:latin typeface="Calibri Light"/>
                <a:ea typeface="Microsoft YaHei" pitchFamily="2"/>
                <a:cs typeface="Arial" pitchFamily="2"/>
              </a:rPr>
              <a:t>fablabs</a:t>
            </a:r>
            <a:r>
              <a:rPr lang="fr-FR" kern="0" dirty="0" smtClean="0">
                <a:solidFill>
                  <a:srgbClr val="000000"/>
                </a:solidFill>
                <a:latin typeface="Calibri Light"/>
                <a:ea typeface="Microsoft YaHei" pitchFamily="2"/>
                <a:cs typeface="Arial" pitchFamily="2"/>
              </a:rPr>
              <a:t> </a:t>
            </a:r>
            <a:r>
              <a:rPr lang="fr-FR" kern="0" dirty="0">
                <a:solidFill>
                  <a:srgbClr val="000000"/>
                </a:solidFill>
                <a:latin typeface="Calibri Light"/>
                <a:ea typeface="Microsoft YaHei" pitchFamily="2"/>
                <a:cs typeface="Arial" pitchFamily="2"/>
              </a:rPr>
              <a:t>du territoire, plus particulièrement ceux qui gravitent dans la sphère du textile (</a:t>
            </a:r>
            <a:r>
              <a:rPr lang="fr-FR" kern="0" dirty="0" smtClean="0">
                <a:solidFill>
                  <a:srgbClr val="000000"/>
                </a:solidFill>
                <a:latin typeface="Calibri Light"/>
                <a:ea typeface="Microsoft YaHei" pitchFamily="2"/>
                <a:cs typeface="Arial" pitchFamily="2"/>
              </a:rPr>
              <a:t>Fabriques </a:t>
            </a:r>
            <a:r>
              <a:rPr lang="fr-FR" kern="0" dirty="0">
                <a:solidFill>
                  <a:srgbClr val="000000"/>
                </a:solidFill>
                <a:latin typeface="Calibri Light"/>
                <a:ea typeface="Microsoft YaHei" pitchFamily="2"/>
                <a:cs typeface="Arial" pitchFamily="2"/>
              </a:rPr>
              <a:t>du Ponant, </a:t>
            </a:r>
            <a:r>
              <a:rPr lang="fr-FR" kern="0" dirty="0" err="1">
                <a:solidFill>
                  <a:srgbClr val="000000"/>
                </a:solidFill>
                <a:latin typeface="Calibri Light"/>
                <a:ea typeface="Microsoft YaHei" pitchFamily="2"/>
                <a:cs typeface="Arial" pitchFamily="2"/>
              </a:rPr>
              <a:t>Ouvr@age</a:t>
            </a:r>
            <a:r>
              <a:rPr lang="fr-FR" kern="0" dirty="0">
                <a:solidFill>
                  <a:srgbClr val="000000"/>
                </a:solidFill>
                <a:latin typeface="Calibri Light"/>
                <a:ea typeface="Microsoft YaHei" pitchFamily="2"/>
                <a:cs typeface="Arial" pitchFamily="2"/>
              </a:rPr>
              <a:t> au </a:t>
            </a:r>
            <a:r>
              <a:rPr lang="fr-FR" kern="0" dirty="0" err="1">
                <a:solidFill>
                  <a:srgbClr val="000000"/>
                </a:solidFill>
                <a:latin typeface="Calibri Light"/>
                <a:ea typeface="Microsoft YaHei" pitchFamily="2"/>
                <a:cs typeface="Arial" pitchFamily="2"/>
              </a:rPr>
              <a:t>CSCouleur</a:t>
            </a:r>
            <a:r>
              <a:rPr lang="fr-FR" kern="0" dirty="0">
                <a:solidFill>
                  <a:srgbClr val="000000"/>
                </a:solidFill>
                <a:latin typeface="Calibri Light"/>
                <a:ea typeface="Microsoft YaHei" pitchFamily="2"/>
                <a:cs typeface="Arial" pitchFamily="2"/>
              </a:rPr>
              <a:t> Quartier) </a:t>
            </a:r>
            <a:endParaRPr lang="fr-FR" kern="0" dirty="0" smtClean="0">
              <a:solidFill>
                <a:srgbClr val="000000"/>
              </a:solidFill>
              <a:latin typeface="Calibri Light"/>
              <a:ea typeface="Microsoft YaHei" pitchFamily="2"/>
              <a:cs typeface="Arial" pitchFamily="2"/>
            </a:endParaRPr>
          </a:p>
        </p:txBody>
      </p:sp>
      <p:sp>
        <p:nvSpPr>
          <p:cNvPr id="4" name="ZoneTexte 3"/>
          <p:cNvSpPr txBox="1"/>
          <p:nvPr/>
        </p:nvSpPr>
        <p:spPr>
          <a:xfrm>
            <a:off x="449629" y="1261065"/>
            <a:ext cx="10523172" cy="1518943"/>
          </a:xfrm>
          <a:prstGeom prst="rect">
            <a:avLst/>
          </a:prstGeom>
          <a:noFill/>
          <a:ln cap="flat">
            <a:noFill/>
          </a:ln>
        </p:spPr>
        <p:txBody>
          <a:bodyPr vert="horz" wrap="square" lIns="108851" tIns="54420" rIns="108851" bIns="54420" anchor="t" anchorCtr="0" compatLnSpc="0">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ea typeface="Microsoft YaHei" pitchFamily="2"/>
                <a:cs typeface="Arial" pitchFamily="2"/>
              </a:rPr>
              <a:t>Nous </a:t>
            </a:r>
            <a:r>
              <a:rPr lang="fr-FR" dirty="0">
                <a:solidFill>
                  <a:srgbClr val="000000"/>
                </a:solidFill>
                <a:latin typeface="Calibri Light"/>
                <a:ea typeface="Microsoft YaHei" pitchFamily="2"/>
                <a:cs typeface="Arial" pitchFamily="2"/>
              </a:rPr>
              <a:t>collectons auprès de particuliers des TLC (Textiles, Linge de maison et Chaussures), de la mercerie et du matériel de couture. L’activité est enrichie par des ateliers et des animations à visée pédagogique</a:t>
            </a:r>
            <a:r>
              <a:rPr lang="fr-FR" dirty="0" smtClean="0">
                <a:solidFill>
                  <a:srgbClr val="000000"/>
                </a:solidFill>
                <a:latin typeface="Calibri Light"/>
                <a:ea typeface="Microsoft YaHei" pitchFamily="2"/>
                <a:cs typeface="Arial" pitchFamily="2"/>
              </a:rPr>
              <a:t>.</a:t>
            </a:r>
          </a:p>
          <a:p>
            <a:pPr algn="just" defTabSz="1105875" hangingPunct="0">
              <a:defRPr sz="1800" b="0" i="0" u="none" strike="noStrike" kern="0" cap="none" spc="0" baseline="0">
                <a:solidFill>
                  <a:srgbClr val="000000"/>
                </a:solidFill>
                <a:uFillTx/>
              </a:defRPr>
            </a:pPr>
            <a:endParaRPr lang="fr-FR" kern="0" dirty="0">
              <a:solidFill>
                <a:srgbClr val="000000"/>
              </a:solidFill>
              <a:latin typeface="Calibri Light"/>
              <a:ea typeface="Microsoft YaHei" pitchFamily="2"/>
              <a:cs typeface="Arial" pitchFamily="2"/>
            </a:endParaRPr>
          </a:p>
          <a:p>
            <a:pPr algn="just" defTabSz="1105875" hangingPunct="0">
              <a:defRPr sz="1800" b="0" i="0" u="none" strike="noStrike" kern="0" cap="none" spc="0" baseline="0">
                <a:solidFill>
                  <a:srgbClr val="000000"/>
                </a:solidFill>
                <a:uFillTx/>
              </a:defRPr>
            </a:pPr>
            <a:r>
              <a:rPr lang="fr-FR" kern="0" dirty="0">
                <a:solidFill>
                  <a:srgbClr val="000000"/>
                </a:solidFill>
                <a:latin typeface="Calibri Light"/>
                <a:ea typeface="Microsoft YaHei" pitchFamily="2"/>
                <a:cs typeface="Arial" pitchFamily="2"/>
              </a:rPr>
              <a:t>Depuis peu, nous déplaçons notre atelier dans les divers quartiers de Brest pour aller à la rencontre des publics et diffuser la culture textile sur le territoire avec la </a:t>
            </a:r>
            <a:r>
              <a:rPr lang="fr-FR" kern="0" dirty="0" err="1">
                <a:solidFill>
                  <a:srgbClr val="000000"/>
                </a:solidFill>
                <a:latin typeface="Calibri Light"/>
                <a:ea typeface="Microsoft YaHei" pitchFamily="2"/>
                <a:cs typeface="Arial" pitchFamily="2"/>
              </a:rPr>
              <a:t>coutuREcyclette</a:t>
            </a:r>
            <a:r>
              <a:rPr lang="fr-FR" kern="0" dirty="0" smtClean="0">
                <a:solidFill>
                  <a:srgbClr val="000000"/>
                </a:solidFill>
                <a:latin typeface="Calibri Light"/>
                <a:ea typeface="Microsoft YaHei" pitchFamily="2"/>
                <a:cs typeface="Arial" pitchFamily="2"/>
              </a:rPr>
              <a:t>.</a:t>
            </a:r>
            <a:endParaRPr lang="fr-FR" kern="0" dirty="0">
              <a:solidFill>
                <a:srgbClr val="000000"/>
              </a:solidFill>
              <a:latin typeface="Calibri Light"/>
              <a:ea typeface="Microsoft YaHei" pitchFamily="2"/>
              <a:cs typeface="Arial" pitchFamily="2"/>
            </a:endParaRPr>
          </a:p>
        </p:txBody>
      </p:sp>
      <p:pic>
        <p:nvPicPr>
          <p:cNvPr id="6" name="Imag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782431" y="215949"/>
            <a:ext cx="768867" cy="732360"/>
          </a:xfrm>
          <a:prstGeom prst="rect">
            <a:avLst/>
          </a:prstGeom>
          <a:noFill/>
          <a:ln cap="flat">
            <a:no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2151" y="4542840"/>
            <a:ext cx="3616755" cy="1928936"/>
          </a:xfrm>
          <a:prstGeom prst="rect">
            <a:avLst/>
          </a:prstGeom>
        </p:spPr>
      </p:pic>
      <p:sp>
        <p:nvSpPr>
          <p:cNvPr id="8" name="Rectangle 7"/>
          <p:cNvSpPr/>
          <p:nvPr/>
        </p:nvSpPr>
        <p:spPr>
          <a:xfrm>
            <a:off x="6881532" y="3061299"/>
            <a:ext cx="4013209" cy="1477328"/>
          </a:xfrm>
          <a:prstGeom prst="rect">
            <a:avLst/>
          </a:prstGeom>
        </p:spPr>
        <p:txBody>
          <a:bodyPr wrap="square">
            <a:spAutoFit/>
          </a:bodyPr>
          <a:lstStyle/>
          <a:p>
            <a:pPr algn="just" defTabSz="1105875" hangingPunct="0">
              <a:defRPr sz="1800" b="0" i="0" u="none" strike="noStrike" kern="0" cap="none" spc="0" baseline="0">
                <a:solidFill>
                  <a:srgbClr val="000000"/>
                </a:solidFill>
                <a:uFillTx/>
              </a:defRPr>
            </a:pPr>
            <a:r>
              <a:rPr lang="fr-FR" dirty="0" smtClean="0">
                <a:solidFill>
                  <a:srgbClr val="000000"/>
                </a:solidFill>
                <a:latin typeface="Calibri Light"/>
                <a:ea typeface="Microsoft YaHei" pitchFamily="2"/>
                <a:cs typeface="Arial" pitchFamily="2"/>
              </a:rPr>
              <a:t>Mutualisation des ressources élaborées grâce à la formation, conception de tutoriels et de patrons, mise au point de solutions de réparations et customisations</a:t>
            </a:r>
            <a:endParaRPr lang="fr-FR" dirty="0">
              <a:solidFill>
                <a:srgbClr val="000000"/>
              </a:solidFill>
              <a:latin typeface="Calibri Light"/>
              <a:ea typeface="Microsoft YaHei" pitchFamily="2"/>
              <a:cs typeface="Arial" pitchFamily="2"/>
            </a:endParaRPr>
          </a:p>
        </p:txBody>
      </p:sp>
      <p:pic>
        <p:nvPicPr>
          <p:cNvPr id="9" name="Graphique 47" descr="Retouches et couture avec un remplissage uni"/>
          <p:cNvPicPr/>
          <p:nvPr/>
        </p:nvPicPr>
        <p:blipFill>
          <a:blip r:embed="rId5">
            <a:duotone>
              <a:schemeClr val="accent2">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85"/>
              </a:ext>
            </a:extLst>
          </a:blip>
          <a:stretch>
            <a:fillRect/>
          </a:stretch>
        </p:blipFill>
        <p:spPr>
          <a:xfrm>
            <a:off x="301882" y="3073428"/>
            <a:ext cx="687355" cy="574167"/>
          </a:xfrm>
          <a:prstGeom prst="rect">
            <a:avLst/>
          </a:prstGeom>
        </p:spPr>
      </p:pic>
      <p:pic>
        <p:nvPicPr>
          <p:cNvPr id="10" name="Graphique 53" descr="Couper avec un remplissage uni"/>
          <p:cNvPicPr/>
          <p:nvPr/>
        </p:nvPicPr>
        <p:blipFill>
          <a:blip r:embed="rId86">
            <a:duotone>
              <a:schemeClr val="accent4">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97"/>
              </a:ext>
            </a:extLst>
          </a:blip>
          <a:stretch>
            <a:fillRect/>
          </a:stretch>
        </p:blipFill>
        <p:spPr>
          <a:xfrm>
            <a:off x="394099" y="3845089"/>
            <a:ext cx="594049" cy="601824"/>
          </a:xfrm>
          <a:prstGeom prst="rect">
            <a:avLst/>
          </a:prstGeom>
        </p:spPr>
      </p:pic>
      <p:pic>
        <p:nvPicPr>
          <p:cNvPr id="11" name="Graphique 49" descr="Retouches et couture avec un remplissage uni"/>
          <p:cNvPicPr/>
          <p:nvPr/>
        </p:nvPicPr>
        <p:blipFill>
          <a:blip r:embed="rId98">
            <a:duotone>
              <a:schemeClr val="accent6">
                <a:shade val="45000"/>
                <a:satMod val="135000"/>
              </a:schemeClr>
              <a:prstClr val="white"/>
            </a:duotone>
            <a:extLs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89"/>
              </a:ext>
            </a:extLst>
          </a:blip>
          <a:stretch>
            <a:fillRect/>
          </a:stretch>
        </p:blipFill>
        <p:spPr>
          <a:xfrm>
            <a:off x="6362159" y="3097313"/>
            <a:ext cx="528735" cy="601824"/>
          </a:xfrm>
          <a:prstGeom prst="rect">
            <a:avLst/>
          </a:prstGeom>
        </p:spPr>
      </p:pic>
      <p:sp>
        <p:nvSpPr>
          <p:cNvPr id="12" name="Rectangle 11"/>
          <p:cNvSpPr/>
          <p:nvPr/>
        </p:nvSpPr>
        <p:spPr>
          <a:xfrm>
            <a:off x="0" y="6325386"/>
            <a:ext cx="12192000" cy="5326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latin typeface="Bahnschrift Light Condensed" panose="020B0502040204020203" pitchFamily="34" charset="0"/>
              </a:rPr>
              <a:t>Appel à projets « Usages du numérique » - plénière</a:t>
            </a:r>
          </a:p>
        </p:txBody>
      </p:sp>
      <p:sp>
        <p:nvSpPr>
          <p:cNvPr id="13" name="Rectangle 12"/>
          <p:cNvSpPr/>
          <p:nvPr/>
        </p:nvSpPr>
        <p:spPr>
          <a:xfrm>
            <a:off x="0" y="6325387"/>
            <a:ext cx="12192000" cy="75414"/>
          </a:xfrm>
          <a:prstGeom prst="rect">
            <a:avLst/>
          </a:prstGeom>
          <a:solidFill>
            <a:srgbClr val="55D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1549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2"/>
          <p:cNvPicPr preferRelativeResize="0"/>
          <p:nvPr/>
        </p:nvPicPr>
        <p:blipFill rotWithShape="1">
          <a:blip r:embed="rId3">
            <a:alphaModFix/>
          </a:blip>
          <a:srcRect l="10954" r="10962"/>
          <a:stretch/>
        </p:blipFill>
        <p:spPr>
          <a:xfrm>
            <a:off x="6273534" y="482568"/>
            <a:ext cx="2714399" cy="2607232"/>
          </a:xfrm>
          <a:prstGeom prst="rect">
            <a:avLst/>
          </a:prstGeom>
          <a:noFill/>
          <a:ln>
            <a:noFill/>
          </a:ln>
        </p:spPr>
      </p:pic>
      <p:pic>
        <p:nvPicPr>
          <p:cNvPr id="149" name="Google Shape;149;p32"/>
          <p:cNvPicPr preferRelativeResize="0"/>
          <p:nvPr/>
        </p:nvPicPr>
        <p:blipFill rotWithShape="1">
          <a:blip r:embed="rId4">
            <a:alphaModFix/>
          </a:blip>
          <a:srcRect l="-1461" t="-35330" r="-1451" b="-48492"/>
          <a:stretch/>
        </p:blipFill>
        <p:spPr>
          <a:xfrm>
            <a:off x="9061900" y="482568"/>
            <a:ext cx="2714400" cy="2607232"/>
          </a:xfrm>
          <a:prstGeom prst="rect">
            <a:avLst/>
          </a:prstGeom>
          <a:noFill/>
          <a:ln>
            <a:noFill/>
          </a:ln>
        </p:spPr>
      </p:pic>
      <p:pic>
        <p:nvPicPr>
          <p:cNvPr id="150" name="Google Shape;150;p32"/>
          <p:cNvPicPr preferRelativeResize="0"/>
          <p:nvPr/>
        </p:nvPicPr>
        <p:blipFill rotWithShape="1">
          <a:blip r:embed="rId5">
            <a:alphaModFix/>
          </a:blip>
          <a:srcRect t="10899" b="10907"/>
          <a:stretch/>
        </p:blipFill>
        <p:spPr>
          <a:xfrm>
            <a:off x="6273601" y="3155248"/>
            <a:ext cx="5502799" cy="3227136"/>
          </a:xfrm>
          <a:prstGeom prst="rect">
            <a:avLst/>
          </a:prstGeom>
          <a:noFill/>
          <a:ln>
            <a:noFill/>
          </a:ln>
        </p:spPr>
      </p:pic>
      <p:sp>
        <p:nvSpPr>
          <p:cNvPr id="6" name="Google Shape;147;p32"/>
          <p:cNvSpPr txBox="1">
            <a:spLocks/>
          </p:cNvSpPr>
          <p:nvPr/>
        </p:nvSpPr>
        <p:spPr>
          <a:xfrm>
            <a:off x="312200" y="0"/>
            <a:ext cx="5771000" cy="66600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fr-FR" b="1" dirty="0">
                <a:solidFill>
                  <a:srgbClr val="CC0000"/>
                </a:solidFill>
              </a:rPr>
              <a:t>L’Atelier numérique à Bellevue</a:t>
            </a:r>
          </a:p>
        </p:txBody>
      </p:sp>
      <p:sp>
        <p:nvSpPr>
          <p:cNvPr id="2" name="Rectangle 1"/>
          <p:cNvSpPr/>
          <p:nvPr/>
        </p:nvSpPr>
        <p:spPr>
          <a:xfrm>
            <a:off x="177534" y="1471961"/>
            <a:ext cx="6096000" cy="5221942"/>
          </a:xfrm>
          <a:prstGeom prst="rect">
            <a:avLst/>
          </a:prstGeom>
        </p:spPr>
        <p:txBody>
          <a:bodyPr>
            <a:spAutoFit/>
          </a:bodyPr>
          <a:lstStyle/>
          <a:p>
            <a:pPr>
              <a:spcAft>
                <a:spcPts val="1600"/>
              </a:spcAft>
            </a:pPr>
            <a:r>
              <a:rPr lang="fr-FR" sz="1600" b="1" dirty="0">
                <a:solidFill>
                  <a:srgbClr val="616161"/>
                </a:solidFill>
                <a:latin typeface="Proxima Nova"/>
              </a:rPr>
              <a:t> </a:t>
            </a:r>
            <a:r>
              <a:rPr lang="fr-FR" sz="1600" b="1" dirty="0">
                <a:solidFill>
                  <a:srgbClr val="616161"/>
                </a:solidFill>
                <a:latin typeface="+mj-lt"/>
              </a:rPr>
              <a:t>Apprendre à utiliser les outils numériques de manière responsable : </a:t>
            </a:r>
            <a:r>
              <a:rPr lang="fr-FR" sz="1600" dirty="0">
                <a:solidFill>
                  <a:srgbClr val="616161"/>
                </a:solidFill>
                <a:latin typeface="+mj-lt"/>
              </a:rPr>
              <a:t>Encourager les jeunes à utiliser les réseaux sociaux comme des outils pour promouvoir des initiatives positives. Sensibiliser les jeunes aux dangers d'Internet</a:t>
            </a:r>
            <a:endParaRPr lang="fr-FR" sz="1600" dirty="0">
              <a:latin typeface="+mj-lt"/>
            </a:endParaRPr>
          </a:p>
          <a:p>
            <a:pPr>
              <a:spcAft>
                <a:spcPts val="1600"/>
              </a:spcAft>
            </a:pPr>
            <a:r>
              <a:rPr lang="fr-FR" sz="1600" dirty="0">
                <a:solidFill>
                  <a:srgbClr val="616161"/>
                </a:solidFill>
                <a:latin typeface="+mj-lt"/>
              </a:rPr>
              <a:t>•</a:t>
            </a:r>
            <a:r>
              <a:rPr lang="fr-FR" sz="1600" b="1" dirty="0">
                <a:solidFill>
                  <a:srgbClr val="616161"/>
                </a:solidFill>
                <a:latin typeface="+mj-lt"/>
              </a:rPr>
              <a:t> Autonomie numérique : </a:t>
            </a:r>
            <a:r>
              <a:rPr lang="fr-FR" sz="1600" dirty="0">
                <a:solidFill>
                  <a:srgbClr val="616161"/>
                </a:solidFill>
                <a:latin typeface="+mj-lt"/>
              </a:rPr>
              <a:t>Aider les jeunes à devenir </a:t>
            </a:r>
            <a:r>
              <a:rPr lang="fr-FR" sz="1600" dirty="0" smtClean="0">
                <a:solidFill>
                  <a:srgbClr val="616161"/>
                </a:solidFill>
                <a:latin typeface="+mj-lt"/>
              </a:rPr>
              <a:t>avertis </a:t>
            </a:r>
            <a:r>
              <a:rPr lang="fr-FR" sz="1600" dirty="0">
                <a:solidFill>
                  <a:srgbClr val="616161"/>
                </a:solidFill>
                <a:latin typeface="+mj-lt"/>
              </a:rPr>
              <a:t>sur les réseaux sociaux en leur apprenant à gérer leurs comptes de manière responsable et à interagir avec les autres de manière respectueuse.</a:t>
            </a:r>
            <a:endParaRPr lang="fr-FR" sz="1600" dirty="0">
              <a:latin typeface="+mj-lt"/>
            </a:endParaRPr>
          </a:p>
          <a:p>
            <a:pPr>
              <a:spcAft>
                <a:spcPts val="1600"/>
              </a:spcAft>
            </a:pPr>
            <a:r>
              <a:rPr lang="fr-FR" sz="1600" dirty="0">
                <a:solidFill>
                  <a:srgbClr val="616161"/>
                </a:solidFill>
                <a:latin typeface="+mj-lt"/>
              </a:rPr>
              <a:t>• </a:t>
            </a:r>
            <a:r>
              <a:rPr lang="fr-FR" sz="1600" b="1" dirty="0">
                <a:solidFill>
                  <a:srgbClr val="616161"/>
                </a:solidFill>
                <a:latin typeface="+mj-lt"/>
              </a:rPr>
              <a:t>Favoriser la créativité :</a:t>
            </a:r>
            <a:r>
              <a:rPr lang="fr-FR" sz="1600" dirty="0">
                <a:solidFill>
                  <a:srgbClr val="616161"/>
                </a:solidFill>
                <a:latin typeface="+mj-lt"/>
              </a:rPr>
              <a:t> Encourager l'expression créative à travers le contenu des médias sociaux, permettant aux membres d'explorer leur créativité et de développer leur propre style.</a:t>
            </a:r>
            <a:endParaRPr lang="fr-FR" sz="1600" dirty="0">
              <a:latin typeface="+mj-lt"/>
            </a:endParaRPr>
          </a:p>
          <a:p>
            <a:pPr>
              <a:spcAft>
                <a:spcPts val="1600"/>
              </a:spcAft>
            </a:pPr>
            <a:r>
              <a:rPr lang="fr-FR" sz="1600" dirty="0">
                <a:solidFill>
                  <a:srgbClr val="616161"/>
                </a:solidFill>
                <a:latin typeface="+mj-lt"/>
              </a:rPr>
              <a:t>• </a:t>
            </a:r>
            <a:r>
              <a:rPr lang="fr-FR" sz="1600" b="1" dirty="0">
                <a:solidFill>
                  <a:srgbClr val="616161"/>
                </a:solidFill>
                <a:latin typeface="+mj-lt"/>
              </a:rPr>
              <a:t>Divertir les jeunes à travers des tournois de jeux vidéos : </a:t>
            </a:r>
            <a:r>
              <a:rPr lang="fr-FR" sz="1600" dirty="0">
                <a:solidFill>
                  <a:srgbClr val="616161"/>
                </a:solidFill>
                <a:latin typeface="+mj-lt"/>
              </a:rPr>
              <a:t>Encourager les participants à développer leurs compétences dans les jeux vidéos, la stratégie, les prises de décision rapide, la collaboration.</a:t>
            </a:r>
            <a:endParaRPr lang="fr-FR" sz="1600" dirty="0">
              <a:latin typeface="+mj-lt"/>
            </a:endParaRPr>
          </a:p>
          <a:p>
            <a:pPr>
              <a:spcAft>
                <a:spcPts val="1600"/>
              </a:spcAft>
            </a:pPr>
            <a:r>
              <a:rPr lang="fr-FR" sz="1600" dirty="0">
                <a:solidFill>
                  <a:srgbClr val="616161"/>
                </a:solidFill>
                <a:latin typeface="+mj-lt"/>
              </a:rPr>
              <a:t>• </a:t>
            </a:r>
            <a:r>
              <a:rPr lang="fr-FR" sz="1600" b="1" dirty="0">
                <a:solidFill>
                  <a:srgbClr val="616161"/>
                </a:solidFill>
                <a:latin typeface="+mj-lt"/>
              </a:rPr>
              <a:t>Renforcement des liens : </a:t>
            </a:r>
            <a:r>
              <a:rPr lang="fr-FR" sz="1600" dirty="0">
                <a:solidFill>
                  <a:srgbClr val="616161"/>
                </a:solidFill>
                <a:latin typeface="+mj-lt"/>
              </a:rPr>
              <a:t>Favoriser l'établissement de liens positifs entre les participants, les familles, les animateurs et les professionnels du territoire, en organisant des événements et des activités sociales en marge des tournois</a:t>
            </a:r>
            <a:r>
              <a:rPr lang="fr-FR" sz="1600" dirty="0" smtClean="0">
                <a:solidFill>
                  <a:srgbClr val="616161"/>
                </a:solidFill>
                <a:latin typeface="+mj-lt"/>
              </a:rPr>
              <a:t>.</a:t>
            </a:r>
            <a:endParaRPr lang="fr-FR" sz="1600" dirty="0">
              <a:latin typeface="+mj-lt"/>
            </a:endParaRPr>
          </a:p>
        </p:txBody>
      </p:sp>
      <p:sp>
        <p:nvSpPr>
          <p:cNvPr id="3" name="ZoneTexte 2"/>
          <p:cNvSpPr txBox="1"/>
          <p:nvPr/>
        </p:nvSpPr>
        <p:spPr>
          <a:xfrm>
            <a:off x="9061900" y="2568526"/>
            <a:ext cx="2687217" cy="369332"/>
          </a:xfrm>
          <a:prstGeom prst="rect">
            <a:avLst/>
          </a:prstGeom>
          <a:noFill/>
        </p:spPr>
        <p:txBody>
          <a:bodyPr wrap="square" rtlCol="0">
            <a:spAutoFit/>
          </a:bodyPr>
          <a:lstStyle/>
          <a:p>
            <a:r>
              <a:rPr lang="fr-FR" b="1" dirty="0">
                <a:solidFill>
                  <a:srgbClr val="CC0000"/>
                </a:solidFill>
                <a:latin typeface="+mj-lt"/>
                <a:ea typeface="+mj-ea"/>
                <a:cs typeface="+mj-cs"/>
              </a:rPr>
              <a:t>Secteur jeunes de Bellevue</a:t>
            </a:r>
          </a:p>
        </p:txBody>
      </p:sp>
    </p:spTree>
    <p:extLst>
      <p:ext uri="{BB962C8B-B14F-4D97-AF65-F5344CB8AC3E}">
        <p14:creationId xmlns:p14="http://schemas.microsoft.com/office/powerpoint/2010/main" val="4108207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5"/>
          <p:cNvSpPr txBox="1">
            <a:spLocks noGrp="1"/>
          </p:cNvSpPr>
          <p:nvPr>
            <p:ph type="ctrTitle"/>
          </p:nvPr>
        </p:nvSpPr>
        <p:spPr>
          <a:xfrm>
            <a:off x="253318" y="445084"/>
            <a:ext cx="7237140" cy="785741"/>
          </a:xfrm>
          <a:prstGeom prst="rect">
            <a:avLst/>
          </a:prstGeom>
        </p:spPr>
        <p:txBody>
          <a:bodyPr spcFirstLastPara="1" vert="horz" wrap="square" lIns="121900" tIns="121900" rIns="121900" bIns="121900" rtlCol="0" anchor="b" anchorCtr="0">
            <a:noAutofit/>
          </a:bodyPr>
          <a:lstStyle/>
          <a:p>
            <a:pPr algn="l">
              <a:spcBef>
                <a:spcPts val="0"/>
              </a:spcBef>
            </a:pPr>
            <a:r>
              <a:rPr lang="fr" sz="4400" b="1" dirty="0" smtClean="0">
                <a:solidFill>
                  <a:srgbClr val="CC0000"/>
                </a:solidFill>
              </a:rPr>
              <a:t>L’Atelier </a:t>
            </a:r>
            <a:r>
              <a:rPr lang="fr" sz="4400" b="1" dirty="0">
                <a:solidFill>
                  <a:srgbClr val="CC0000"/>
                </a:solidFill>
              </a:rPr>
              <a:t>numérique </a:t>
            </a:r>
            <a:r>
              <a:rPr lang="fr" sz="4400" b="1" dirty="0" smtClean="0">
                <a:solidFill>
                  <a:srgbClr val="CC0000"/>
                </a:solidFill>
              </a:rPr>
              <a:t>à Kerinou</a:t>
            </a:r>
            <a:endParaRPr sz="4400" b="1" dirty="0">
              <a:solidFill>
                <a:srgbClr val="CC0000"/>
              </a:solidFill>
            </a:endParaRPr>
          </a:p>
        </p:txBody>
      </p:sp>
      <p:cxnSp>
        <p:nvCxnSpPr>
          <p:cNvPr id="107" name="Google Shape;107;p25"/>
          <p:cNvCxnSpPr/>
          <p:nvPr/>
        </p:nvCxnSpPr>
        <p:spPr>
          <a:xfrm>
            <a:off x="820200" y="3997367"/>
            <a:ext cx="667200" cy="0"/>
          </a:xfrm>
          <a:prstGeom prst="straightConnector1">
            <a:avLst/>
          </a:prstGeom>
          <a:noFill/>
          <a:ln w="19050" cap="flat" cmpd="sng">
            <a:solidFill>
              <a:schemeClr val="lt1"/>
            </a:solidFill>
            <a:prstDash val="solid"/>
            <a:round/>
            <a:headEnd type="none" w="med" len="med"/>
            <a:tailEnd type="none" w="med" len="med"/>
          </a:ln>
        </p:spPr>
      </p:cxnSp>
      <p:pic>
        <p:nvPicPr>
          <p:cNvPr id="6" name="Google Shape;149;p32"/>
          <p:cNvPicPr preferRelativeResize="0"/>
          <p:nvPr/>
        </p:nvPicPr>
        <p:blipFill rotWithShape="1">
          <a:blip r:embed="rId3">
            <a:alphaModFix/>
          </a:blip>
          <a:srcRect l="-1461" t="-35330" r="-1451" b="-48492"/>
          <a:stretch/>
        </p:blipFill>
        <p:spPr>
          <a:xfrm>
            <a:off x="9098724" y="-200175"/>
            <a:ext cx="2131251" cy="2076257"/>
          </a:xfrm>
          <a:prstGeom prst="rect">
            <a:avLst/>
          </a:prstGeom>
          <a:noFill/>
          <a:ln>
            <a:noFill/>
          </a:ln>
        </p:spPr>
      </p:pic>
      <p:sp>
        <p:nvSpPr>
          <p:cNvPr id="8" name="Google Shape;147;p32"/>
          <p:cNvSpPr txBox="1">
            <a:spLocks/>
          </p:cNvSpPr>
          <p:nvPr/>
        </p:nvSpPr>
        <p:spPr>
          <a:xfrm>
            <a:off x="7490458" y="2153658"/>
            <a:ext cx="3917240" cy="4558714"/>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fr-FR" sz="1800" dirty="0" smtClean="0"/>
              <a:t/>
            </a:r>
            <a:br>
              <a:rPr lang="fr-FR" sz="1800" dirty="0" smtClean="0"/>
            </a:br>
            <a:endParaRPr lang="fr-FR" sz="1800" dirty="0" smtClean="0"/>
          </a:p>
          <a:p>
            <a:pPr>
              <a:spcBef>
                <a:spcPts val="0"/>
              </a:spcBef>
            </a:pPr>
            <a:r>
              <a:rPr lang="fr-FR" sz="2000" dirty="0">
                <a:solidFill>
                  <a:srgbClr val="616161"/>
                </a:solidFill>
                <a:ea typeface="+mn-ea"/>
                <a:cs typeface="+mn-cs"/>
              </a:rPr>
              <a:t>Les jeunes apprendront à utiliser les </a:t>
            </a:r>
            <a:r>
              <a:rPr lang="fr-FR" sz="2000" b="1" dirty="0">
                <a:solidFill>
                  <a:srgbClr val="616161"/>
                </a:solidFill>
                <a:ea typeface="+mn-ea"/>
                <a:cs typeface="+mn-cs"/>
              </a:rPr>
              <a:t>outils numériques </a:t>
            </a:r>
            <a:r>
              <a:rPr lang="fr-FR" sz="2000" dirty="0">
                <a:solidFill>
                  <a:srgbClr val="616161"/>
                </a:solidFill>
                <a:ea typeface="+mn-ea"/>
                <a:cs typeface="+mn-cs"/>
              </a:rPr>
              <a:t>de manière créative et productive, tout en respectant les autres et en protégeant leur vie privée.</a:t>
            </a:r>
          </a:p>
          <a:p>
            <a:pPr>
              <a:spcBef>
                <a:spcPts val="0"/>
              </a:spcBef>
            </a:pPr>
            <a:endParaRPr lang="fr-FR" sz="2000" dirty="0">
              <a:solidFill>
                <a:srgbClr val="616161"/>
              </a:solidFill>
              <a:ea typeface="+mn-ea"/>
              <a:cs typeface="+mn-cs"/>
            </a:endParaRPr>
          </a:p>
          <a:p>
            <a:pPr fontAlgn="base"/>
            <a:r>
              <a:rPr lang="fr-FR" sz="2000" dirty="0">
                <a:solidFill>
                  <a:srgbClr val="616161"/>
                </a:solidFill>
                <a:ea typeface="+mn-ea"/>
                <a:cs typeface="+mn-cs"/>
              </a:rPr>
              <a:t>On leur présentera les </a:t>
            </a:r>
            <a:r>
              <a:rPr lang="fr-FR" sz="2000" b="1" dirty="0">
                <a:solidFill>
                  <a:srgbClr val="616161"/>
                </a:solidFill>
                <a:ea typeface="+mn-ea"/>
                <a:cs typeface="+mn-cs"/>
              </a:rPr>
              <a:t>sites autour de l’IA </a:t>
            </a:r>
            <a:r>
              <a:rPr lang="fr-FR" sz="2000" dirty="0">
                <a:solidFill>
                  <a:srgbClr val="616161"/>
                </a:solidFill>
                <a:ea typeface="+mn-ea"/>
                <a:cs typeface="+mn-cs"/>
              </a:rPr>
              <a:t>tels que Chat GPT, Gemini, Microsoft Designer… ainsi qu’un </a:t>
            </a:r>
            <a:r>
              <a:rPr lang="fr-FR" sz="2000" b="1" dirty="0">
                <a:solidFill>
                  <a:srgbClr val="616161"/>
                </a:solidFill>
                <a:ea typeface="+mn-ea"/>
                <a:cs typeface="+mn-cs"/>
              </a:rPr>
              <a:t>atelier maintenance informatique </a:t>
            </a:r>
            <a:r>
              <a:rPr lang="fr-FR" sz="2000" dirty="0">
                <a:solidFill>
                  <a:srgbClr val="616161"/>
                </a:solidFill>
                <a:ea typeface="+mn-ea"/>
                <a:cs typeface="+mn-cs"/>
              </a:rPr>
              <a:t>avec montage et démontage de matériel et </a:t>
            </a:r>
            <a:r>
              <a:rPr lang="fr-FR" sz="2000" b="1" dirty="0">
                <a:solidFill>
                  <a:srgbClr val="616161"/>
                </a:solidFill>
                <a:ea typeface="+mn-ea"/>
                <a:cs typeface="+mn-cs"/>
              </a:rPr>
              <a:t>installation d’OS  Windows et Linux.</a:t>
            </a:r>
          </a:p>
          <a:p>
            <a:pPr algn="just">
              <a:spcBef>
                <a:spcPts val="0"/>
              </a:spcBef>
            </a:pPr>
            <a:endParaRPr lang="fr-FR" sz="1800" dirty="0"/>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76" y="2757426"/>
            <a:ext cx="6549813" cy="3459608"/>
          </a:xfrm>
          <a:prstGeom prst="rect">
            <a:avLst/>
          </a:prstGeom>
        </p:spPr>
      </p:pic>
      <p:sp>
        <p:nvSpPr>
          <p:cNvPr id="3" name="Rectangle 2"/>
          <p:cNvSpPr/>
          <p:nvPr/>
        </p:nvSpPr>
        <p:spPr>
          <a:xfrm>
            <a:off x="329708" y="1552916"/>
            <a:ext cx="11361673" cy="707886"/>
          </a:xfrm>
          <a:prstGeom prst="rect">
            <a:avLst/>
          </a:prstGeom>
        </p:spPr>
        <p:txBody>
          <a:bodyPr wrap="square">
            <a:spAutoFit/>
          </a:bodyPr>
          <a:lstStyle/>
          <a:p>
            <a:r>
              <a:rPr lang="fr-FR" sz="2000" dirty="0">
                <a:solidFill>
                  <a:srgbClr val="616161"/>
                </a:solidFill>
                <a:latin typeface="+mj-lt"/>
              </a:rPr>
              <a:t>Le club informatique développera des ateliers pratiques, visant à répondre aux besoins des jeunes, à leurs envies, mais aussi au matériel dont ils disposent chez eux. </a:t>
            </a:r>
          </a:p>
        </p:txBody>
      </p:sp>
      <p:sp>
        <p:nvSpPr>
          <p:cNvPr id="11" name="ZoneTexte 10"/>
          <p:cNvSpPr txBox="1"/>
          <p:nvPr/>
        </p:nvSpPr>
        <p:spPr>
          <a:xfrm>
            <a:off x="346676" y="2382838"/>
            <a:ext cx="3063561" cy="400110"/>
          </a:xfrm>
          <a:prstGeom prst="rect">
            <a:avLst/>
          </a:prstGeom>
          <a:noFill/>
        </p:spPr>
        <p:txBody>
          <a:bodyPr wrap="square" rtlCol="0">
            <a:spAutoFit/>
          </a:bodyPr>
          <a:lstStyle/>
          <a:p>
            <a:r>
              <a:rPr lang="fr-FR" sz="2000" b="1" dirty="0">
                <a:solidFill>
                  <a:srgbClr val="CC0000"/>
                </a:solidFill>
                <a:latin typeface="+mj-lt"/>
                <a:ea typeface="+mj-ea"/>
                <a:cs typeface="+mj-cs"/>
              </a:rPr>
              <a:t>Secteur jeunes de </a:t>
            </a:r>
            <a:r>
              <a:rPr lang="fr-FR" sz="2000" b="1" dirty="0" err="1" smtClean="0">
                <a:solidFill>
                  <a:srgbClr val="CC0000"/>
                </a:solidFill>
                <a:latin typeface="+mj-lt"/>
                <a:ea typeface="+mj-ea"/>
                <a:cs typeface="+mj-cs"/>
              </a:rPr>
              <a:t>Kerinou</a:t>
            </a:r>
            <a:endParaRPr lang="fr-FR" sz="2000" b="1" dirty="0">
              <a:solidFill>
                <a:srgbClr val="CC0000"/>
              </a:solidFill>
              <a:latin typeface="+mj-lt"/>
              <a:ea typeface="+mj-ea"/>
              <a:cs typeface="+mj-cs"/>
            </a:endParaRPr>
          </a:p>
        </p:txBody>
      </p:sp>
    </p:spTree>
    <p:extLst>
      <p:ext uri="{BB962C8B-B14F-4D97-AF65-F5344CB8AC3E}">
        <p14:creationId xmlns:p14="http://schemas.microsoft.com/office/powerpoint/2010/main" val="3561970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étrospectiv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_Curv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2268</TotalTime>
  <Words>4169</Words>
  <Application>Microsoft Office PowerPoint</Application>
  <PresentationFormat>Grand écran</PresentationFormat>
  <Paragraphs>312</Paragraphs>
  <Slides>47</Slides>
  <Notes>27</Notes>
  <HiddenSlides>0</HiddenSlides>
  <MMClips>0</MMClips>
  <ScaleCrop>false</ScaleCrop>
  <HeadingPairs>
    <vt:vector size="6" baseType="variant">
      <vt:variant>
        <vt:lpstr>Polices utilisées</vt:lpstr>
      </vt:variant>
      <vt:variant>
        <vt:i4>17</vt:i4>
      </vt:variant>
      <vt:variant>
        <vt:lpstr>Thème</vt:lpstr>
      </vt:variant>
      <vt:variant>
        <vt:i4>3</vt:i4>
      </vt:variant>
      <vt:variant>
        <vt:lpstr>Titres des diapositives</vt:lpstr>
      </vt:variant>
      <vt:variant>
        <vt:i4>47</vt:i4>
      </vt:variant>
    </vt:vector>
  </HeadingPairs>
  <TitlesOfParts>
    <vt:vector size="67" baseType="lpstr">
      <vt:lpstr>Microsoft YaHei</vt:lpstr>
      <vt:lpstr>Arial</vt:lpstr>
      <vt:lpstr>Bahnschrift Light Condensed</vt:lpstr>
      <vt:lpstr>Bahnschrift Light SemiCondensed</vt:lpstr>
      <vt:lpstr>Bahnschrift SemiLight SemiConde</vt:lpstr>
      <vt:lpstr>Britannic Bold</vt:lpstr>
      <vt:lpstr>Calibri</vt:lpstr>
      <vt:lpstr>Calibri Light</vt:lpstr>
      <vt:lpstr>ComicSansMS</vt:lpstr>
      <vt:lpstr>Liberation Sans</vt:lpstr>
      <vt:lpstr>Liberation Serif</vt:lpstr>
      <vt:lpstr>Proxima Nova</vt:lpstr>
      <vt:lpstr>Segoe UI</vt:lpstr>
      <vt:lpstr>Tahoma</vt:lpstr>
      <vt:lpstr>Times New Roman</vt:lpstr>
      <vt:lpstr>Wingdings</vt:lpstr>
      <vt:lpstr>Wingdings 3</vt:lpstr>
      <vt:lpstr>Thème Office</vt:lpstr>
      <vt:lpstr>Rétrospective</vt:lpstr>
      <vt:lpstr>Blue_Curve1</vt:lpstr>
      <vt:lpstr>Présentation PowerPoint</vt:lpstr>
      <vt:lpstr>Appel à projets Usages du Numérique 2024</vt:lpstr>
      <vt:lpstr>Appel à projets Usages du Numérique 2024</vt:lpstr>
      <vt:lpstr>Appel à projets Usages du Numérique 2024</vt:lpstr>
      <vt:lpstr>Médiation et cultures numériques</vt:lpstr>
      <vt:lpstr>Présentation PowerPoint</vt:lpstr>
      <vt:lpstr>Couture en mode digital : créativité et engagement social </vt:lpstr>
      <vt:lpstr>Présentation PowerPoint</vt:lpstr>
      <vt:lpstr>L’Atelier numérique à Kerinou</vt:lpstr>
      <vt:lpstr>La mallette pédagogique de l’hébergement Internet </vt:lpstr>
      <vt:lpstr>L’UNIVERS NUMERIQUE EN BRETON AR BED NIVEREL E BREZHONEG</vt:lpstr>
      <vt:lpstr>Le numérique itinérant, une démarche innovante pour lutter contre la fracture numérique</vt:lpstr>
      <vt:lpstr>Présentation PowerPoint</vt:lpstr>
      <vt:lpstr>Bookinons, lecture en partage</vt:lpstr>
      <vt:lpstr>Fabrication numérique</vt:lpstr>
      <vt:lpstr>Aller au plus près, Tech’style</vt:lpstr>
      <vt:lpstr>Les Petits Hackers</vt:lpstr>
      <vt:lpstr>Boum Textile : Un programme de formation pour tou·te·s</vt:lpstr>
      <vt:lpstr>Évolution et amélioration du FabLab du Lapin Blanc</vt:lpstr>
      <vt:lpstr>Initiation FABLAB secteur Jeunesse</vt:lpstr>
      <vt:lpstr>Sites web</vt:lpstr>
      <vt:lpstr>Mise à jour et développement d’un outil numérique de manière collective</vt:lpstr>
      <vt:lpstr>Présentation PowerPoint</vt:lpstr>
      <vt:lpstr>Présentation PowerPoint</vt:lpstr>
      <vt:lpstr>Podcast et radio</vt:lpstr>
      <vt:lpstr>Présentation PowerPoint</vt:lpstr>
      <vt:lpstr>Le projet d’ATD Quart Monde : Lirécrire et dire</vt:lpstr>
      <vt:lpstr>Présentation PowerPoint</vt:lpstr>
      <vt:lpstr>Présentation PowerPoint</vt:lpstr>
      <vt:lpstr>Rencontres radiophoniques intergénérationnelles</vt:lpstr>
      <vt:lpstr>Acquisition d’équipement pour ateliers d’éducation aux médias</vt:lpstr>
      <vt:lpstr>STUDIO LABOX HIP HOP</vt:lpstr>
      <vt:lpstr>Un NAS pour une mutualisation numérique</vt:lpstr>
      <vt:lpstr>Présentation PowerPoint</vt:lpstr>
      <vt:lpstr>Photo et Vidéo</vt:lpstr>
      <vt:lpstr>Des films à la volée  Association Feuilles en Herbes</vt:lpstr>
      <vt:lpstr>Présentation PowerPoint</vt:lpstr>
      <vt:lpstr>Présentation PowerPoint</vt:lpstr>
      <vt:lpstr>Présentation PowerPoint</vt:lpstr>
      <vt:lpstr>Kino La Boussole</vt:lpstr>
      <vt:lpstr>Présentation PowerPoint</vt:lpstr>
      <vt:lpstr>Crèche associative Bout de Chou : faire identité</vt:lpstr>
      <vt:lpstr>Projet Section Photo et Cinépatro PLM Sanquer</vt:lpstr>
      <vt:lpstr>Faciliter la création et l’expression citoyenne </vt:lpstr>
      <vt:lpstr>Arts</vt:lpstr>
      <vt:lpstr>Passerelle.infini</vt:lpstr>
      <vt:lpstr>Présentation PowerPoint</vt:lpstr>
    </vt:vector>
  </TitlesOfParts>
  <Company>Ville ou C.U. de Brest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PAULHIAC Lauriane</dc:creator>
  <cp:lastModifiedBy>PAULHIAC Lauriane</cp:lastModifiedBy>
  <cp:revision>124</cp:revision>
  <dcterms:created xsi:type="dcterms:W3CDTF">2024-11-19T12:26:06Z</dcterms:created>
  <dcterms:modified xsi:type="dcterms:W3CDTF">2024-11-26T15:18:19Z</dcterms:modified>
</cp:coreProperties>
</file>